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1" r:id="rId1"/>
  </p:sldMasterIdLst>
  <p:notesMasterIdLst>
    <p:notesMasterId r:id="rId37"/>
  </p:notesMasterIdLst>
  <p:sldIdLst>
    <p:sldId id="257" r:id="rId2"/>
    <p:sldId id="301" r:id="rId3"/>
    <p:sldId id="335" r:id="rId4"/>
    <p:sldId id="329" r:id="rId5"/>
    <p:sldId id="330" r:id="rId6"/>
    <p:sldId id="338" r:id="rId7"/>
    <p:sldId id="340" r:id="rId8"/>
    <p:sldId id="339" r:id="rId9"/>
    <p:sldId id="341" r:id="rId10"/>
    <p:sldId id="331" r:id="rId11"/>
    <p:sldId id="332" r:id="rId12"/>
    <p:sldId id="342" r:id="rId13"/>
    <p:sldId id="343" r:id="rId14"/>
    <p:sldId id="333" r:id="rId15"/>
    <p:sldId id="334" r:id="rId16"/>
    <p:sldId id="344" r:id="rId17"/>
    <p:sldId id="345" r:id="rId18"/>
    <p:sldId id="346" r:id="rId19"/>
    <p:sldId id="347" r:id="rId20"/>
    <p:sldId id="348" r:id="rId21"/>
    <p:sldId id="349" r:id="rId22"/>
    <p:sldId id="336" r:id="rId23"/>
    <p:sldId id="337" r:id="rId24"/>
    <p:sldId id="350" r:id="rId25"/>
    <p:sldId id="351" r:id="rId26"/>
    <p:sldId id="352" r:id="rId27"/>
    <p:sldId id="353" r:id="rId28"/>
    <p:sldId id="354" r:id="rId29"/>
    <p:sldId id="355" r:id="rId30"/>
    <p:sldId id="356" r:id="rId31"/>
    <p:sldId id="357" r:id="rId32"/>
    <p:sldId id="358" r:id="rId33"/>
    <p:sldId id="359" r:id="rId34"/>
    <p:sldId id="360" r:id="rId35"/>
    <p:sldId id="361" r:id="rId36"/>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125"/>
    <p:restoredTop sz="94650"/>
  </p:normalViewPr>
  <p:slideViewPr>
    <p:cSldViewPr>
      <p:cViewPr varScale="1">
        <p:scale>
          <a:sx n="118" d="100"/>
          <a:sy n="118" d="100"/>
        </p:scale>
        <p:origin x="208" y="1112"/>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4/20/22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6350"/>
            <a:ext cx="9144000" cy="5149850"/>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2590573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930754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5586746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473029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8063250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5823390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9009569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4094680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800" b="1">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normAutofit/>
          </a:bodyPr>
          <a:lstStyle>
            <a:lvl1pPr marL="0" indent="0">
              <a:buNone/>
              <a:defRPr sz="2400">
                <a:solidFill>
                  <a:schemeClr val="tx1">
                    <a:lumMod val="85000"/>
                    <a:lumOff val="15000"/>
                  </a:schemeClr>
                </a:solidFill>
                <a:latin typeface="Calibri" panose="020F0502020204030204" pitchFamily="34" charset="0"/>
                <a:cs typeface="Calibri" panose="020F0502020204030204" pitchFamily="34" charset="0"/>
              </a:defRPr>
            </a:lvl1pPr>
            <a:lvl2pPr marL="342900" indent="0">
              <a:buNone/>
              <a:defRPr sz="2400">
                <a:solidFill>
                  <a:schemeClr val="tx1">
                    <a:lumMod val="85000"/>
                    <a:lumOff val="15000"/>
                  </a:schemeClr>
                </a:solidFill>
                <a:latin typeface="Calibri" panose="020F0502020204030204" pitchFamily="34" charset="0"/>
                <a:cs typeface="Calibri" panose="020F0502020204030204" pitchFamily="34" charset="0"/>
              </a:defRPr>
            </a:lvl2pPr>
            <a:lvl3pPr marL="685800" indent="0">
              <a:buNone/>
              <a:defRPr sz="2400">
                <a:solidFill>
                  <a:schemeClr val="tx1">
                    <a:lumMod val="85000"/>
                    <a:lumOff val="15000"/>
                  </a:schemeClr>
                </a:solidFill>
                <a:latin typeface="Calibri" panose="020F0502020204030204" pitchFamily="34" charset="0"/>
                <a:cs typeface="Calibri" panose="020F0502020204030204" pitchFamily="34" charset="0"/>
              </a:defRPr>
            </a:lvl3pPr>
            <a:lvl4pPr marL="1028700" indent="0">
              <a:buNone/>
              <a:defRPr sz="2400">
                <a:solidFill>
                  <a:schemeClr val="tx1">
                    <a:lumMod val="85000"/>
                    <a:lumOff val="15000"/>
                  </a:schemeClr>
                </a:solidFill>
                <a:latin typeface="Calibri" panose="020F0502020204030204" pitchFamily="34" charset="0"/>
                <a:cs typeface="Calibri" panose="020F0502020204030204" pitchFamily="34" charset="0"/>
              </a:defRPr>
            </a:lvl4pPr>
            <a:lvl5pPr marL="1371600" indent="0">
              <a:buNone/>
              <a:defRPr sz="2400">
                <a:solidFill>
                  <a:schemeClr val="tx1">
                    <a:lumMod val="85000"/>
                    <a:lumOff val="15000"/>
                  </a:schemeClr>
                </a:solidFill>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9879519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0849007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6933917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4/20/22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099317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8241E9-601D-4A27-BF72-C7763949FF5A}" type="datetimeFigureOut">
              <a:rPr lang="en-US" smtClean="0"/>
              <a:pPr/>
              <a:t>4/20/22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7876220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4/20/22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272574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685185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
        <p:nvSpPr>
          <p:cNvPr id="5" name="Date Placeholder 4"/>
          <p:cNvSpPr>
            <a:spLocks noGrp="1"/>
          </p:cNvSpPr>
          <p:nvPr>
            <p:ph type="dt" sz="half" idx="10"/>
          </p:nvPr>
        </p:nvSpPr>
        <p:spPr/>
        <p:txBody>
          <a:bodyPr/>
          <a:lstStyle/>
          <a:p>
            <a:fld id="{4D8241E9-601D-4A27-BF72-C7763949FF5A}" type="datetimeFigureOut">
              <a:rPr lang="en-US" smtClean="0"/>
              <a:pPr/>
              <a:t>4/20/22</a:t>
            </a:fld>
            <a:endParaRPr lang="en-US"/>
          </a:p>
        </p:txBody>
      </p:sp>
    </p:spTree>
    <p:extLst>
      <p:ext uri="{BB962C8B-B14F-4D97-AF65-F5344CB8AC3E}">
        <p14:creationId xmlns:p14="http://schemas.microsoft.com/office/powerpoint/2010/main" val="29879300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4/20/22</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1403701330"/>
      </p:ext>
    </p:extLst>
  </p:cSld>
  <p:clrMap bg1="lt1" tx1="dk1" bg2="lt2" tx2="dk2" accent1="accent1" accent2="accent2" accent3="accent3" accent4="accent4" accent5="accent5" accent6="accent6" hlink="hlink" folHlink="folHlink"/>
  <p:sldLayoutIdLst>
    <p:sldLayoutId id="2147483892" r:id="rId1"/>
    <p:sldLayoutId id="2147483893" r:id="rId2"/>
    <p:sldLayoutId id="2147483894" r:id="rId3"/>
    <p:sldLayoutId id="2147483895" r:id="rId4"/>
    <p:sldLayoutId id="2147483896" r:id="rId5"/>
    <p:sldLayoutId id="2147483897" r:id="rId6"/>
    <p:sldLayoutId id="2147483898" r:id="rId7"/>
    <p:sldLayoutId id="2147483899" r:id="rId8"/>
    <p:sldLayoutId id="2147483900" r:id="rId9"/>
    <p:sldLayoutId id="2147483901" r:id="rId10"/>
    <p:sldLayoutId id="2147483902" r:id="rId11"/>
    <p:sldLayoutId id="2147483903" r:id="rId12"/>
    <p:sldLayoutId id="2147483904" r:id="rId13"/>
    <p:sldLayoutId id="2147483905" r:id="rId14"/>
    <p:sldLayoutId id="2147483906" r:id="rId15"/>
    <p:sldLayoutId id="2147483907" r:id="rId16"/>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34899" t="41169" r="361" b="-234"/>
          <a:stretch/>
        </p:blipFill>
        <p:spPr>
          <a:xfrm>
            <a:off x="0" y="-20538"/>
            <a:ext cx="9252520" cy="5184576"/>
          </a:xfrm>
          <a:prstGeom prst="rect">
            <a:avLst/>
          </a:prstGeom>
        </p:spPr>
      </p:pic>
      <p:sp>
        <p:nvSpPr>
          <p:cNvPr id="10" name="Rectangle 9">
            <a:extLst>
              <a:ext uri="{FF2B5EF4-FFF2-40B4-BE49-F238E27FC236}">
                <a16:creationId xmlns:a16="http://schemas.microsoft.com/office/drawing/2014/main" id="{E9C44ADE-5969-E345-9A29-D3F18514F321}"/>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985AB16-A654-B842-91B1-87A656B0390F}"/>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 name="TextBox 11">
            <a:extLst>
              <a:ext uri="{FF2B5EF4-FFF2-40B4-BE49-F238E27FC236}">
                <a16:creationId xmlns:a16="http://schemas.microsoft.com/office/drawing/2014/main" id="{3086809A-4301-AD41-933D-AE418453FFDA}"/>
              </a:ext>
            </a:extLst>
          </p:cNvPr>
          <p:cNvSpPr txBox="1"/>
          <p:nvPr/>
        </p:nvSpPr>
        <p:spPr>
          <a:xfrm>
            <a:off x="5486400" y="2446288"/>
            <a:ext cx="3276600" cy="2308324"/>
          </a:xfrm>
          <a:prstGeom prst="rect">
            <a:avLst/>
          </a:prstGeom>
          <a:noFill/>
        </p:spPr>
        <p:txBody>
          <a:bodyPr wrap="square" rtlCol="0">
            <a:spAutoFit/>
          </a:bodyPr>
          <a:lstStyle/>
          <a:p>
            <a:pPr algn="ctr"/>
            <a:r>
              <a:rPr lang="en-US" sz="3600" b="1" dirty="0">
                <a:latin typeface="Calibri" panose="020F0502020204030204" pitchFamily="34" charset="0"/>
                <a:cs typeface="Calibri" panose="020F0502020204030204" pitchFamily="34" charset="0"/>
              </a:rPr>
              <a:t>How To Start Living In The Moment And Stop Worrying</a:t>
            </a:r>
            <a:endParaRPr lang="en-ID" sz="36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148835" y="1491630"/>
            <a:ext cx="6447501" cy="530374"/>
          </a:xfrm>
        </p:spPr>
        <p:txBody>
          <a:bodyPr>
            <a:normAutofit/>
          </a:bodyPr>
          <a:lstStyle/>
          <a:p>
            <a:r>
              <a:rPr lang="en-US" dirty="0"/>
              <a:t>Why Do We Worry?</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148835" y="2067694"/>
            <a:ext cx="4071237" cy="2376264"/>
          </a:xfrm>
        </p:spPr>
        <p:txBody>
          <a:bodyPr>
            <a:normAutofit/>
          </a:bodyPr>
          <a:lstStyle/>
          <a:p>
            <a:r>
              <a:rPr lang="en-US" dirty="0"/>
              <a:t>It's easy to sing "don't worry 'bout a thing" but sometimes we just can't help but worry. </a:t>
            </a:r>
            <a:endParaRPr lang="en-ID" dirty="0"/>
          </a:p>
        </p:txBody>
      </p:sp>
    </p:spTree>
    <p:extLst>
      <p:ext uri="{BB962C8B-B14F-4D97-AF65-F5344CB8AC3E}">
        <p14:creationId xmlns:p14="http://schemas.microsoft.com/office/powerpoint/2010/main" val="3968079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3" presetClass="entr" presetSubtype="5"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linds(vertic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635646"/>
            <a:ext cx="4536504" cy="2736304"/>
          </a:xfrm>
        </p:spPr>
        <p:txBody>
          <a:bodyPr>
            <a:normAutofit/>
          </a:bodyPr>
          <a:lstStyle/>
          <a:p>
            <a:pPr algn="ctr"/>
            <a:r>
              <a:rPr lang="en-US" dirty="0"/>
              <a:t>While concern often involves a real problem with realistic solutions, worry is often associated with unrealistic thinking. </a:t>
            </a:r>
            <a:endParaRPr lang="en-ID" dirty="0"/>
          </a:p>
        </p:txBody>
      </p:sp>
    </p:spTree>
    <p:extLst>
      <p:ext uri="{BB962C8B-B14F-4D97-AF65-F5344CB8AC3E}">
        <p14:creationId xmlns:p14="http://schemas.microsoft.com/office/powerpoint/2010/main" val="1568724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635646"/>
            <a:ext cx="4392488" cy="2808312"/>
          </a:xfrm>
        </p:spPr>
        <p:txBody>
          <a:bodyPr>
            <a:normAutofit/>
          </a:bodyPr>
          <a:lstStyle/>
          <a:p>
            <a:pPr algn="ctr"/>
            <a:r>
              <a:rPr lang="en-US" dirty="0"/>
              <a:t>The thing is that most of us don't know how to deal with life's uncertainty and this is one of the major reasons why we worry. </a:t>
            </a:r>
            <a:endParaRPr lang="en-ID" dirty="0"/>
          </a:p>
        </p:txBody>
      </p:sp>
    </p:spTree>
    <p:extLst>
      <p:ext uri="{BB962C8B-B14F-4D97-AF65-F5344CB8AC3E}">
        <p14:creationId xmlns:p14="http://schemas.microsoft.com/office/powerpoint/2010/main" val="4265115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15616" y="1635646"/>
            <a:ext cx="4896544" cy="3240360"/>
          </a:xfrm>
        </p:spPr>
        <p:txBody>
          <a:bodyPr>
            <a:normAutofit/>
          </a:bodyPr>
          <a:lstStyle/>
          <a:p>
            <a:pPr algn="ctr"/>
            <a:r>
              <a:rPr lang="en-US" dirty="0"/>
              <a:t>Simple living solves this — declutter and enjoy freedom. An economic downturn, civil unrest, issues that are not in our control, and serious health issues can also make us get worried. </a:t>
            </a:r>
            <a:endParaRPr lang="en-ID" dirty="0"/>
          </a:p>
        </p:txBody>
      </p:sp>
    </p:spTree>
    <p:extLst>
      <p:ext uri="{BB962C8B-B14F-4D97-AF65-F5344CB8AC3E}">
        <p14:creationId xmlns:p14="http://schemas.microsoft.com/office/powerpoint/2010/main" val="2629061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148835" y="1131590"/>
            <a:ext cx="6447501" cy="1106438"/>
          </a:xfrm>
        </p:spPr>
        <p:txBody>
          <a:bodyPr>
            <a:normAutofit/>
          </a:bodyPr>
          <a:lstStyle/>
          <a:p>
            <a:r>
              <a:rPr lang="en-US" dirty="0"/>
              <a:t>Why Should You Stop Worrying</a:t>
            </a:r>
            <a:br>
              <a:rPr lang="en-US" dirty="0"/>
            </a:br>
            <a:r>
              <a:rPr lang="en-US" dirty="0"/>
              <a:t>Too Much?</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148835" y="2283718"/>
            <a:ext cx="4575293" cy="2376264"/>
          </a:xfrm>
        </p:spPr>
        <p:txBody>
          <a:bodyPr>
            <a:normAutofit/>
          </a:bodyPr>
          <a:lstStyle/>
          <a:p>
            <a:r>
              <a:rPr lang="en-US" dirty="0"/>
              <a:t>It's a good thing to think of your future but would you neglect the now because you're not sure of what the future holds? </a:t>
            </a:r>
            <a:endParaRPr lang="en-ID" dirty="0"/>
          </a:p>
        </p:txBody>
      </p:sp>
    </p:spTree>
    <p:extLst>
      <p:ext uri="{BB962C8B-B14F-4D97-AF65-F5344CB8AC3E}">
        <p14:creationId xmlns:p14="http://schemas.microsoft.com/office/powerpoint/2010/main" val="4107160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8" presetClass="entr" presetSubtype="6"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strips(downRight)">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563638"/>
            <a:ext cx="4392488" cy="2808312"/>
          </a:xfrm>
        </p:spPr>
        <p:txBody>
          <a:bodyPr>
            <a:normAutofit/>
          </a:bodyPr>
          <a:lstStyle/>
          <a:p>
            <a:r>
              <a:rPr lang="en-US" b="1" dirty="0"/>
              <a:t>The present moment is your moment. </a:t>
            </a:r>
            <a:r>
              <a:rPr lang="en-US" dirty="0"/>
              <a:t>No matter how much you think of what would be, the only thing you have is now; this moment. </a:t>
            </a:r>
            <a:endParaRPr lang="en-ID" dirty="0"/>
          </a:p>
        </p:txBody>
      </p:sp>
    </p:spTree>
    <p:extLst>
      <p:ext uri="{BB962C8B-B14F-4D97-AF65-F5344CB8AC3E}">
        <p14:creationId xmlns:p14="http://schemas.microsoft.com/office/powerpoint/2010/main" val="473022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Righ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987574"/>
            <a:ext cx="4392488" cy="1368152"/>
          </a:xfrm>
        </p:spPr>
        <p:txBody>
          <a:bodyPr>
            <a:normAutofit/>
          </a:bodyPr>
          <a:lstStyle/>
          <a:p>
            <a:r>
              <a:rPr lang="en-US" b="1" dirty="0"/>
              <a:t>Each moment is a gift. </a:t>
            </a:r>
            <a:r>
              <a:rPr lang="en-US" dirty="0"/>
              <a:t>Once this moment is gone, you won't be opportune to have it again. </a:t>
            </a:r>
            <a:endParaRPr lang="en-ID" dirty="0"/>
          </a:p>
        </p:txBody>
      </p:sp>
      <p:pic>
        <p:nvPicPr>
          <p:cNvPr id="2050" name="Picture 2" descr="Why Do We Gather Together? - The Aspen Institute">
            <a:extLst>
              <a:ext uri="{FF2B5EF4-FFF2-40B4-BE49-F238E27FC236}">
                <a16:creationId xmlns:a16="http://schemas.microsoft.com/office/drawing/2014/main" id="{F052A3B2-89B4-6C4B-B8C0-826B3C680C8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776" y="2448272"/>
            <a:ext cx="2561481" cy="1707654"/>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7852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Right)">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 calcmode="lin" valueType="num">
                                      <p:cBhvr additive="base">
                                        <p:cTn id="10" dur="500" fill="hold"/>
                                        <p:tgtEl>
                                          <p:spTgt spid="2050"/>
                                        </p:tgtEl>
                                        <p:attrNameLst>
                                          <p:attrName>ppt_x</p:attrName>
                                        </p:attrNameLst>
                                      </p:cBhvr>
                                      <p:tavLst>
                                        <p:tav tm="0">
                                          <p:val>
                                            <p:strVal val="#ppt_x"/>
                                          </p:val>
                                        </p:tav>
                                        <p:tav tm="100000">
                                          <p:val>
                                            <p:strVal val="#ppt_x"/>
                                          </p:val>
                                        </p:tav>
                                      </p:tavLst>
                                    </p:anim>
                                    <p:anim calcmode="lin" valueType="num">
                                      <p:cBhvr additive="base">
                                        <p:cTn id="11"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491630"/>
            <a:ext cx="4392488" cy="2808312"/>
          </a:xfrm>
        </p:spPr>
        <p:txBody>
          <a:bodyPr>
            <a:normAutofit/>
          </a:bodyPr>
          <a:lstStyle/>
          <a:p>
            <a:pPr algn="ctr"/>
            <a:r>
              <a:rPr lang="en-US" dirty="0"/>
              <a:t>No one knows when they'll have no opportunity to celebrate any moment again and since you have the opportunity now, it's best you enjoy it. </a:t>
            </a:r>
            <a:endParaRPr lang="en-ID" dirty="0"/>
          </a:p>
        </p:txBody>
      </p:sp>
    </p:spTree>
    <p:extLst>
      <p:ext uri="{BB962C8B-B14F-4D97-AF65-F5344CB8AC3E}">
        <p14:creationId xmlns:p14="http://schemas.microsoft.com/office/powerpoint/2010/main" val="4206076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Righ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491630"/>
            <a:ext cx="4392488" cy="2808312"/>
          </a:xfrm>
        </p:spPr>
        <p:txBody>
          <a:bodyPr>
            <a:normAutofit/>
          </a:bodyPr>
          <a:lstStyle/>
          <a:p>
            <a:r>
              <a:rPr lang="en-US" b="1" dirty="0"/>
              <a:t>Being present reduces your stress greatly. </a:t>
            </a:r>
            <a:r>
              <a:rPr lang="en-US" dirty="0"/>
              <a:t>You're bound to experience stress when you constantly think of the past and the future. </a:t>
            </a:r>
            <a:endParaRPr lang="en-ID" dirty="0"/>
          </a:p>
        </p:txBody>
      </p:sp>
    </p:spTree>
    <p:extLst>
      <p:ext uri="{BB962C8B-B14F-4D97-AF65-F5344CB8AC3E}">
        <p14:creationId xmlns:p14="http://schemas.microsoft.com/office/powerpoint/2010/main" val="1057075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Righ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987574"/>
            <a:ext cx="4392488" cy="1368152"/>
          </a:xfrm>
        </p:spPr>
        <p:txBody>
          <a:bodyPr>
            <a:normAutofit/>
          </a:bodyPr>
          <a:lstStyle/>
          <a:p>
            <a:pPr algn="ctr"/>
            <a:r>
              <a:rPr lang="en-US" dirty="0"/>
              <a:t>You'll be able to become more present when you are more conscious of your thoughts.  </a:t>
            </a:r>
            <a:endParaRPr lang="en-ID" dirty="0"/>
          </a:p>
        </p:txBody>
      </p:sp>
      <p:pic>
        <p:nvPicPr>
          <p:cNvPr id="3074" name="Picture 2" descr="What Is Consciousness?">
            <a:extLst>
              <a:ext uri="{FF2B5EF4-FFF2-40B4-BE49-F238E27FC236}">
                <a16:creationId xmlns:a16="http://schemas.microsoft.com/office/drawing/2014/main" id="{05DE0582-7510-454A-AB84-C19AABA7752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47143" y="2448272"/>
            <a:ext cx="2561481" cy="1707654"/>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2099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Right)">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3074"/>
                                        </p:tgtEl>
                                        <p:attrNameLst>
                                          <p:attrName>style.visibility</p:attrName>
                                        </p:attrNameLst>
                                      </p:cBhvr>
                                      <p:to>
                                        <p:strVal val="visible"/>
                                      </p:to>
                                    </p:set>
                                    <p:anim calcmode="lin" valueType="num">
                                      <p:cBhvr additive="base">
                                        <p:cTn id="10" dur="500" fill="hold"/>
                                        <p:tgtEl>
                                          <p:spTgt spid="3074"/>
                                        </p:tgtEl>
                                        <p:attrNameLst>
                                          <p:attrName>ppt_x</p:attrName>
                                        </p:attrNameLst>
                                      </p:cBhvr>
                                      <p:tavLst>
                                        <p:tav tm="0">
                                          <p:val>
                                            <p:strVal val="#ppt_x"/>
                                          </p:val>
                                        </p:tav>
                                        <p:tav tm="100000">
                                          <p:val>
                                            <p:strVal val="#ppt_x"/>
                                          </p:val>
                                        </p:tav>
                                      </p:tavLst>
                                    </p:anim>
                                    <p:anim calcmode="lin" valueType="num">
                                      <p:cBhvr additive="base">
                                        <p:cTn id="11"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707654"/>
            <a:ext cx="4176464" cy="2952328"/>
          </a:xfrm>
        </p:spPr>
        <p:txBody>
          <a:bodyPr>
            <a:normAutofit/>
          </a:bodyPr>
          <a:lstStyle/>
          <a:p>
            <a:pPr algn="ctr"/>
            <a:r>
              <a:rPr lang="en-US" dirty="0"/>
              <a:t>Of course, there are lots of benefits associated with living in the moment and the lowered anxiety and stress levels do make it worthwhile. </a:t>
            </a:r>
            <a:endParaRPr lang="en-ID" dirty="0">
              <a:solidFill>
                <a:schemeClr val="tx1">
                  <a:lumMod val="85000"/>
                  <a:lumOff val="15000"/>
                </a:schemeClr>
              </a:solidFill>
            </a:endParaRPr>
          </a:p>
        </p:txBody>
      </p:sp>
    </p:spTree>
    <p:extLst>
      <p:ext uri="{BB962C8B-B14F-4D97-AF65-F5344CB8AC3E}">
        <p14:creationId xmlns:p14="http://schemas.microsoft.com/office/powerpoint/2010/main" val="354411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915566"/>
            <a:ext cx="4392488" cy="1440160"/>
          </a:xfrm>
        </p:spPr>
        <p:txBody>
          <a:bodyPr>
            <a:normAutofit/>
          </a:bodyPr>
          <a:lstStyle/>
          <a:p>
            <a:r>
              <a:rPr lang="en-US" b="1" dirty="0"/>
              <a:t>You'll become happier. </a:t>
            </a:r>
            <a:r>
              <a:rPr lang="en-US" dirty="0"/>
              <a:t>Happiness is never far away, we're just the one who chooses to be unhappy. </a:t>
            </a:r>
            <a:endParaRPr lang="en-ID" dirty="0"/>
          </a:p>
        </p:txBody>
      </p:sp>
      <p:pic>
        <p:nvPicPr>
          <p:cNvPr id="4098" name="Picture 2" descr="When you hang out with happy people, you tend to feel happier">
            <a:extLst>
              <a:ext uri="{FF2B5EF4-FFF2-40B4-BE49-F238E27FC236}">
                <a16:creationId xmlns:a16="http://schemas.microsoft.com/office/drawing/2014/main" id="{F1D5F16F-970B-AC4F-9B91-D079984DF3A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49996" y="2403546"/>
            <a:ext cx="2555776" cy="1437624"/>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1581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Right)">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4098"/>
                                        </p:tgtEl>
                                        <p:attrNameLst>
                                          <p:attrName>style.visibility</p:attrName>
                                        </p:attrNameLst>
                                      </p:cBhvr>
                                      <p:to>
                                        <p:strVal val="visible"/>
                                      </p:to>
                                    </p:set>
                                    <p:anim calcmode="lin" valueType="num">
                                      <p:cBhvr additive="base">
                                        <p:cTn id="10" dur="500" fill="hold"/>
                                        <p:tgtEl>
                                          <p:spTgt spid="4098"/>
                                        </p:tgtEl>
                                        <p:attrNameLst>
                                          <p:attrName>ppt_x</p:attrName>
                                        </p:attrNameLst>
                                      </p:cBhvr>
                                      <p:tavLst>
                                        <p:tav tm="0">
                                          <p:val>
                                            <p:strVal val="#ppt_x"/>
                                          </p:val>
                                        </p:tav>
                                        <p:tav tm="100000">
                                          <p:val>
                                            <p:strVal val="#ppt_x"/>
                                          </p:val>
                                        </p:tav>
                                      </p:tavLst>
                                    </p:anim>
                                    <p:anim calcmode="lin" valueType="num">
                                      <p:cBhvr additive="base">
                                        <p:cTn id="11" dur="500" fill="hold"/>
                                        <p:tgtEl>
                                          <p:spTgt spid="40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419622"/>
            <a:ext cx="4392488" cy="2808312"/>
          </a:xfrm>
        </p:spPr>
        <p:txBody>
          <a:bodyPr>
            <a:normAutofit/>
          </a:bodyPr>
          <a:lstStyle/>
          <a:p>
            <a:pPr algn="ctr"/>
            <a:r>
              <a:rPr lang="en-US" dirty="0"/>
              <a:t>It's up to you to decide if you want to be happy and you may be prevented from enjoying the beauty of now if you're too future-focused. </a:t>
            </a:r>
            <a:endParaRPr lang="en-ID" dirty="0"/>
          </a:p>
        </p:txBody>
      </p:sp>
    </p:spTree>
    <p:extLst>
      <p:ext uri="{BB962C8B-B14F-4D97-AF65-F5344CB8AC3E}">
        <p14:creationId xmlns:p14="http://schemas.microsoft.com/office/powerpoint/2010/main" val="1073509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Righ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148835" y="1491630"/>
            <a:ext cx="6447501" cy="530374"/>
          </a:xfrm>
        </p:spPr>
        <p:txBody>
          <a:bodyPr>
            <a:normAutofit/>
          </a:bodyPr>
          <a:lstStyle/>
          <a:p>
            <a:r>
              <a:rPr lang="en-US" dirty="0"/>
              <a:t>Steps To Start Living In The Moment </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148835" y="2067694"/>
            <a:ext cx="4071237" cy="2376264"/>
          </a:xfrm>
        </p:spPr>
        <p:txBody>
          <a:bodyPr>
            <a:normAutofit/>
          </a:bodyPr>
          <a:lstStyle/>
          <a:p>
            <a:r>
              <a:rPr lang="en-US" dirty="0"/>
              <a:t>For you to start living in the moment, you need to find more clarity and balance by following these three simple steps. </a:t>
            </a:r>
            <a:endParaRPr lang="en-ID" dirty="0"/>
          </a:p>
        </p:txBody>
      </p:sp>
    </p:spTree>
    <p:extLst>
      <p:ext uri="{BB962C8B-B14F-4D97-AF65-F5344CB8AC3E}">
        <p14:creationId xmlns:p14="http://schemas.microsoft.com/office/powerpoint/2010/main" val="2584395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1"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up)">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779662"/>
            <a:ext cx="4392488" cy="2808312"/>
          </a:xfrm>
        </p:spPr>
        <p:txBody>
          <a:bodyPr>
            <a:normAutofit/>
          </a:bodyPr>
          <a:lstStyle/>
          <a:p>
            <a:r>
              <a:rPr lang="en-US" b="1" dirty="0"/>
              <a:t>1. Overcome worrying. </a:t>
            </a:r>
            <a:r>
              <a:rPr lang="en-US" dirty="0"/>
              <a:t>The first step is for you to conquer your worries and to achieve this, you must do two things. </a:t>
            </a:r>
            <a:endParaRPr lang="en-ID" dirty="0"/>
          </a:p>
        </p:txBody>
      </p:sp>
    </p:spTree>
    <p:extLst>
      <p:ext uri="{BB962C8B-B14F-4D97-AF65-F5344CB8AC3E}">
        <p14:creationId xmlns:p14="http://schemas.microsoft.com/office/powerpoint/2010/main" val="3767504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275606"/>
            <a:ext cx="4392488" cy="2808312"/>
          </a:xfrm>
        </p:spPr>
        <p:txBody>
          <a:bodyPr>
            <a:normAutofit/>
          </a:bodyPr>
          <a:lstStyle/>
          <a:p>
            <a:pPr algn="ctr"/>
            <a:r>
              <a:rPr lang="en-US" dirty="0"/>
              <a:t>You'll enjoy better clarity when you do this. You'll be able to live in the present when you calm your emotions and your confusion will as well be reduced when you calm your mind.</a:t>
            </a:r>
            <a:r>
              <a:rPr lang="en-ID" dirty="0"/>
              <a:t> </a:t>
            </a:r>
          </a:p>
        </p:txBody>
      </p:sp>
    </p:spTree>
    <p:extLst>
      <p:ext uri="{BB962C8B-B14F-4D97-AF65-F5344CB8AC3E}">
        <p14:creationId xmlns:p14="http://schemas.microsoft.com/office/powerpoint/2010/main" val="3489402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275606"/>
            <a:ext cx="4392488" cy="1008112"/>
          </a:xfrm>
        </p:spPr>
        <p:txBody>
          <a:bodyPr>
            <a:normAutofit/>
          </a:bodyPr>
          <a:lstStyle/>
          <a:p>
            <a:pPr algn="ctr"/>
            <a:r>
              <a:rPr lang="en-US" dirty="0"/>
              <a:t>The second one is to shift your focus from problems to solutions. </a:t>
            </a:r>
            <a:endParaRPr lang="en-ID" dirty="0"/>
          </a:p>
        </p:txBody>
      </p:sp>
      <p:pic>
        <p:nvPicPr>
          <p:cNvPr id="5122" name="Picture 2" descr="How To Deal With People Who Think They Know Everything | BetterHelp">
            <a:extLst>
              <a:ext uri="{FF2B5EF4-FFF2-40B4-BE49-F238E27FC236}">
                <a16:creationId xmlns:a16="http://schemas.microsoft.com/office/drawing/2014/main" id="{8148CAB2-FCFE-A448-B27F-760A9F06E2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49996" y="2430270"/>
            <a:ext cx="2555776" cy="1437624"/>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7607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5122"/>
                                        </p:tgtEl>
                                        <p:attrNameLst>
                                          <p:attrName>style.visibility</p:attrName>
                                        </p:attrNameLst>
                                      </p:cBhvr>
                                      <p:to>
                                        <p:strVal val="visible"/>
                                      </p:to>
                                    </p:set>
                                    <p:anim calcmode="lin" valueType="num">
                                      <p:cBhvr additive="base">
                                        <p:cTn id="10" dur="500" fill="hold"/>
                                        <p:tgtEl>
                                          <p:spTgt spid="5122"/>
                                        </p:tgtEl>
                                        <p:attrNameLst>
                                          <p:attrName>ppt_x</p:attrName>
                                        </p:attrNameLst>
                                      </p:cBhvr>
                                      <p:tavLst>
                                        <p:tav tm="0">
                                          <p:val>
                                            <p:strVal val="#ppt_x"/>
                                          </p:val>
                                        </p:tav>
                                        <p:tav tm="100000">
                                          <p:val>
                                            <p:strVal val="#ppt_x"/>
                                          </p:val>
                                        </p:tav>
                                      </p:tavLst>
                                    </p:anim>
                                    <p:anim calcmode="lin" valueType="num">
                                      <p:cBhvr additive="base">
                                        <p:cTn id="11" dur="500" fill="hold"/>
                                        <p:tgtEl>
                                          <p:spTgt spid="51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491630"/>
            <a:ext cx="4536504" cy="2808312"/>
          </a:xfrm>
        </p:spPr>
        <p:txBody>
          <a:bodyPr>
            <a:normAutofit/>
          </a:bodyPr>
          <a:lstStyle/>
          <a:p>
            <a:pPr algn="ctr"/>
            <a:r>
              <a:rPr lang="en-US" dirty="0"/>
              <a:t>In a world where a lot of people are problem-oriented, choose to be solution-oriented because it helps you see the light in the dark. </a:t>
            </a:r>
            <a:endParaRPr lang="en-ID" dirty="0"/>
          </a:p>
        </p:txBody>
      </p:sp>
    </p:spTree>
    <p:extLst>
      <p:ext uri="{BB962C8B-B14F-4D97-AF65-F5344CB8AC3E}">
        <p14:creationId xmlns:p14="http://schemas.microsoft.com/office/powerpoint/2010/main" val="1392818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419622"/>
            <a:ext cx="4896544" cy="3168352"/>
          </a:xfrm>
        </p:spPr>
        <p:txBody>
          <a:bodyPr>
            <a:normAutofit/>
          </a:bodyPr>
          <a:lstStyle/>
          <a:p>
            <a:r>
              <a:rPr lang="en-US" b="1" dirty="0"/>
              <a:t>2. Recognize Obstacles to Living in the Moment. </a:t>
            </a:r>
            <a:r>
              <a:rPr lang="en-US" dirty="0"/>
              <a:t>From outside influences to the conflicts in our minds, there are tons of reasons why living in the moment is quite challenging in the world we live in today. </a:t>
            </a:r>
            <a:endParaRPr lang="en-ID" dirty="0"/>
          </a:p>
        </p:txBody>
      </p:sp>
    </p:spTree>
    <p:extLst>
      <p:ext uri="{BB962C8B-B14F-4D97-AF65-F5344CB8AC3E}">
        <p14:creationId xmlns:p14="http://schemas.microsoft.com/office/powerpoint/2010/main" val="3531867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059582"/>
            <a:ext cx="4392488" cy="1296144"/>
          </a:xfrm>
        </p:spPr>
        <p:txBody>
          <a:bodyPr>
            <a:normAutofit/>
          </a:bodyPr>
          <a:lstStyle/>
          <a:p>
            <a:pPr algn="ctr"/>
            <a:r>
              <a:rPr lang="en-US" dirty="0"/>
              <a:t>A racing mind makes it difficult for one to slow down and makes one feel so agitated. </a:t>
            </a:r>
            <a:endParaRPr lang="en-ID" dirty="0"/>
          </a:p>
        </p:txBody>
      </p:sp>
      <p:pic>
        <p:nvPicPr>
          <p:cNvPr id="6146" name="Picture 2" descr="What Is Agitated Depression and How Do I Treat It?">
            <a:extLst>
              <a:ext uri="{FF2B5EF4-FFF2-40B4-BE49-F238E27FC236}">
                <a16:creationId xmlns:a16="http://schemas.microsoft.com/office/drawing/2014/main" id="{1A982071-58DD-2844-B8B0-A550FF4F602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45432" y="2571750"/>
            <a:ext cx="2564904" cy="1923678"/>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1671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6146"/>
                                        </p:tgtEl>
                                        <p:attrNameLst>
                                          <p:attrName>style.visibility</p:attrName>
                                        </p:attrNameLst>
                                      </p:cBhvr>
                                      <p:to>
                                        <p:strVal val="visible"/>
                                      </p:to>
                                    </p:set>
                                    <p:anim calcmode="lin" valueType="num">
                                      <p:cBhvr additive="base">
                                        <p:cTn id="10" dur="500" fill="hold"/>
                                        <p:tgtEl>
                                          <p:spTgt spid="6146"/>
                                        </p:tgtEl>
                                        <p:attrNameLst>
                                          <p:attrName>ppt_x</p:attrName>
                                        </p:attrNameLst>
                                      </p:cBhvr>
                                      <p:tavLst>
                                        <p:tav tm="0">
                                          <p:val>
                                            <p:strVal val="#ppt_x"/>
                                          </p:val>
                                        </p:tav>
                                        <p:tav tm="100000">
                                          <p:val>
                                            <p:strVal val="#ppt_x"/>
                                          </p:val>
                                        </p:tav>
                                      </p:tavLst>
                                    </p:anim>
                                    <p:anim calcmode="lin" valueType="num">
                                      <p:cBhvr additive="base">
                                        <p:cTn id="11" dur="500" fill="hold"/>
                                        <p:tgtEl>
                                          <p:spTgt spid="61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971600" y="1347614"/>
            <a:ext cx="5040560" cy="3384376"/>
          </a:xfrm>
        </p:spPr>
        <p:txBody>
          <a:bodyPr>
            <a:normAutofit/>
          </a:bodyPr>
          <a:lstStyle/>
          <a:p>
            <a:pPr algn="ctr"/>
            <a:r>
              <a:rPr lang="en-US" dirty="0"/>
              <a:t>A wandering mind and outside influences are other stumbling blocks and you'll know how to overcome these obstacles when you're able to identify the one that's impeding you from being present. </a:t>
            </a:r>
            <a:endParaRPr lang="en-ID" dirty="0"/>
          </a:p>
        </p:txBody>
      </p:sp>
    </p:spTree>
    <p:extLst>
      <p:ext uri="{BB962C8B-B14F-4D97-AF65-F5344CB8AC3E}">
        <p14:creationId xmlns:p14="http://schemas.microsoft.com/office/powerpoint/2010/main" val="3036791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635646"/>
            <a:ext cx="4608512" cy="2952328"/>
          </a:xfrm>
        </p:spPr>
        <p:txBody>
          <a:bodyPr>
            <a:normAutofit/>
          </a:bodyPr>
          <a:lstStyle/>
          <a:p>
            <a:pPr algn="ctr"/>
            <a:r>
              <a:rPr lang="en-US" dirty="0"/>
              <a:t>However, it doesn't seem as easy as it sounds because, at times, we get to worry too much about what has happened (the past) and what will happen (the future).</a:t>
            </a:r>
            <a:r>
              <a:rPr lang="en-ID" dirty="0"/>
              <a:t> </a:t>
            </a:r>
            <a:endParaRPr lang="en-ID" dirty="0">
              <a:solidFill>
                <a:schemeClr val="tx1">
                  <a:lumMod val="85000"/>
                  <a:lumOff val="15000"/>
                </a:schemeClr>
              </a:solidFill>
            </a:endParaRPr>
          </a:p>
        </p:txBody>
      </p:sp>
    </p:spTree>
    <p:extLst>
      <p:ext uri="{BB962C8B-B14F-4D97-AF65-F5344CB8AC3E}">
        <p14:creationId xmlns:p14="http://schemas.microsoft.com/office/powerpoint/2010/main" val="2861355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347614"/>
            <a:ext cx="4824536" cy="3384376"/>
          </a:xfrm>
        </p:spPr>
        <p:txBody>
          <a:bodyPr>
            <a:normAutofit/>
          </a:bodyPr>
          <a:lstStyle/>
          <a:p>
            <a:r>
              <a:rPr lang="en-US" b="1" dirty="0"/>
              <a:t>3. Practice Mindfulness. </a:t>
            </a:r>
            <a:r>
              <a:rPr lang="en-US" dirty="0"/>
              <a:t>Mindfulness itself focuses on living in the present and it helps you to be in touch with reality, be conscious of the moment, and be aware of the world around you, your emotions, mind, and body. </a:t>
            </a:r>
            <a:endParaRPr lang="en-ID" dirty="0"/>
          </a:p>
        </p:txBody>
      </p:sp>
    </p:spTree>
    <p:extLst>
      <p:ext uri="{BB962C8B-B14F-4D97-AF65-F5344CB8AC3E}">
        <p14:creationId xmlns:p14="http://schemas.microsoft.com/office/powerpoint/2010/main" val="465546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185850"/>
            <a:ext cx="4824536" cy="1368152"/>
          </a:xfrm>
        </p:spPr>
        <p:txBody>
          <a:bodyPr>
            <a:normAutofit/>
          </a:bodyPr>
          <a:lstStyle/>
          <a:p>
            <a:pPr algn="ctr"/>
            <a:r>
              <a:rPr lang="en-US" dirty="0"/>
              <a:t>You can try mindfulness meditation,  mindful breathing, mindful walking, or mindful eating. </a:t>
            </a:r>
            <a:endParaRPr lang="en-ID" dirty="0"/>
          </a:p>
        </p:txBody>
      </p:sp>
      <p:pic>
        <p:nvPicPr>
          <p:cNvPr id="7170" name="Picture 2" descr="Meditation Rememorari - Heartfulness">
            <a:extLst>
              <a:ext uri="{FF2B5EF4-FFF2-40B4-BE49-F238E27FC236}">
                <a16:creationId xmlns:a16="http://schemas.microsoft.com/office/drawing/2014/main" id="{2DA7701F-8EEE-8849-A62F-1ED7AF47F78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0016" y="2554002"/>
            <a:ext cx="2627784" cy="1313892"/>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4037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7170"/>
                                        </p:tgtEl>
                                        <p:attrNameLst>
                                          <p:attrName>style.visibility</p:attrName>
                                        </p:attrNameLst>
                                      </p:cBhvr>
                                      <p:to>
                                        <p:strVal val="visible"/>
                                      </p:to>
                                    </p:set>
                                    <p:anim calcmode="lin" valueType="num">
                                      <p:cBhvr additive="base">
                                        <p:cTn id="10" dur="500" fill="hold"/>
                                        <p:tgtEl>
                                          <p:spTgt spid="7170"/>
                                        </p:tgtEl>
                                        <p:attrNameLst>
                                          <p:attrName>ppt_x</p:attrName>
                                        </p:attrNameLst>
                                      </p:cBhvr>
                                      <p:tavLst>
                                        <p:tav tm="0">
                                          <p:val>
                                            <p:strVal val="#ppt_x"/>
                                          </p:val>
                                        </p:tav>
                                        <p:tav tm="100000">
                                          <p:val>
                                            <p:strVal val="#ppt_x"/>
                                          </p:val>
                                        </p:tav>
                                      </p:tavLst>
                                    </p:anim>
                                    <p:anim calcmode="lin" valueType="num">
                                      <p:cBhvr additive="base">
                                        <p:cTn id="11" dur="500" fill="hold"/>
                                        <p:tgtEl>
                                          <p:spTgt spid="717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2355726"/>
            <a:ext cx="4392488" cy="2376264"/>
          </a:xfrm>
        </p:spPr>
        <p:txBody>
          <a:bodyPr>
            <a:normAutofit/>
          </a:bodyPr>
          <a:lstStyle/>
          <a:p>
            <a:pPr marL="342900" lvl="0" indent="-342900">
              <a:buFont typeface="Arial" panose="020B0604020202020204" pitchFamily="34" charset="0"/>
              <a:buChar char="•"/>
            </a:pPr>
            <a:r>
              <a:rPr lang="en-US" dirty="0"/>
              <a:t>Practice gratitude </a:t>
            </a:r>
            <a:endParaRPr lang="en-ID" dirty="0"/>
          </a:p>
          <a:p>
            <a:pPr marL="342900" lvl="0" indent="-342900">
              <a:buFont typeface="Arial" panose="020B0604020202020204" pitchFamily="34" charset="0"/>
              <a:buChar char="•"/>
            </a:pPr>
            <a:r>
              <a:rPr lang="en-US" dirty="0"/>
              <a:t>Tap into nature’s rhythms </a:t>
            </a:r>
            <a:endParaRPr lang="en-ID" dirty="0"/>
          </a:p>
          <a:p>
            <a:pPr marL="342900" lvl="0" indent="-342900">
              <a:buFont typeface="Arial" panose="020B0604020202020204" pitchFamily="34" charset="0"/>
              <a:buChar char="•"/>
            </a:pPr>
            <a:r>
              <a:rPr lang="en-US" dirty="0"/>
              <a:t>Slow down and breathe</a:t>
            </a:r>
            <a:endParaRPr lang="en-ID" dirty="0"/>
          </a:p>
        </p:txBody>
      </p:sp>
      <p:sp>
        <p:nvSpPr>
          <p:cNvPr id="4" name="Content Placeholder 2">
            <a:extLst>
              <a:ext uri="{FF2B5EF4-FFF2-40B4-BE49-F238E27FC236}">
                <a16:creationId xmlns:a16="http://schemas.microsoft.com/office/drawing/2014/main" id="{B83D68F7-7B95-C84D-9525-35F6670CDCEF}"/>
              </a:ext>
            </a:extLst>
          </p:cNvPr>
          <p:cNvSpPr txBox="1">
            <a:spLocks/>
          </p:cNvSpPr>
          <p:nvPr/>
        </p:nvSpPr>
        <p:spPr>
          <a:xfrm>
            <a:off x="1331640" y="1347614"/>
            <a:ext cx="4392488" cy="936104"/>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r>
              <a:rPr lang="en-US" dirty="0"/>
              <a:t>Here are more tips that can help you live in the present:</a:t>
            </a:r>
            <a:endParaRPr lang="en-ID" dirty="0"/>
          </a:p>
        </p:txBody>
      </p:sp>
    </p:spTree>
    <p:extLst>
      <p:ext uri="{BB962C8B-B14F-4D97-AF65-F5344CB8AC3E}">
        <p14:creationId xmlns:p14="http://schemas.microsoft.com/office/powerpoint/2010/main" val="3460988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par>
                                <p:cTn id="8" presetID="22" presetClass="entr" presetSubtype="1" fill="hold" grpId="0" nodeType="withEffect">
                                  <p:stCondLst>
                                    <p:cond delay="10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up)">
                                      <p:cBhvr>
                                        <p:cTn id="10" dur="500"/>
                                        <p:tgtEl>
                                          <p:spTgt spid="3">
                                            <p:txEl>
                                              <p:pRg st="1" end="1"/>
                                            </p:txEl>
                                          </p:spTgt>
                                        </p:tgtEl>
                                      </p:cBhvr>
                                    </p:animEffect>
                                  </p:childTnLst>
                                </p:cTn>
                              </p:par>
                              <p:par>
                                <p:cTn id="11" presetID="22" presetClass="entr" presetSubtype="1" fill="hold" grpId="0" nodeType="withEffect">
                                  <p:stCondLst>
                                    <p:cond delay="150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up)">
                                      <p:cBhvr>
                                        <p:cTn id="13" dur="500"/>
                                        <p:tgtEl>
                                          <p:spTgt spid="3">
                                            <p:txEl>
                                              <p:pRg st="2" end="2"/>
                                            </p:txEl>
                                          </p:spTgt>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4">
                                            <p:txEl>
                                              <p:pRg st="0" end="0"/>
                                            </p:txEl>
                                          </p:spTgt>
                                        </p:tgtEl>
                                        <p:attrNameLst>
                                          <p:attrName>style.visibility</p:attrName>
                                        </p:attrNameLst>
                                      </p:cBhvr>
                                      <p:to>
                                        <p:strVal val="visible"/>
                                      </p:to>
                                    </p:set>
                                    <p:animEffect transition="in" filter="wipe(up)">
                                      <p:cBhvr>
                                        <p:cTn id="16"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491630"/>
            <a:ext cx="4392488" cy="2376264"/>
          </a:xfrm>
        </p:spPr>
        <p:txBody>
          <a:bodyPr>
            <a:normAutofit/>
          </a:bodyPr>
          <a:lstStyle/>
          <a:p>
            <a:pPr marL="342900" lvl="0" indent="-342900">
              <a:buFont typeface="Arial" panose="020B0604020202020204" pitchFamily="34" charset="0"/>
              <a:buChar char="•"/>
            </a:pPr>
            <a:r>
              <a:rPr lang="en-US" dirty="0"/>
              <a:t>Discover What You Want</a:t>
            </a:r>
            <a:endParaRPr lang="en-ID" dirty="0"/>
          </a:p>
          <a:p>
            <a:pPr marL="342900" lvl="0" indent="-342900">
              <a:buFont typeface="Arial" panose="020B0604020202020204" pitchFamily="34" charset="0"/>
              <a:buChar char="•"/>
            </a:pPr>
            <a:r>
              <a:rPr lang="en-US" dirty="0"/>
              <a:t>Focus on quality exercise and not quantity </a:t>
            </a:r>
            <a:endParaRPr lang="en-ID" dirty="0"/>
          </a:p>
          <a:p>
            <a:pPr marL="342900" lvl="0" indent="-342900">
              <a:buFont typeface="Arial" panose="020B0604020202020204" pitchFamily="34" charset="0"/>
              <a:buChar char="•"/>
            </a:pPr>
            <a:r>
              <a:rPr lang="en-US" dirty="0"/>
              <a:t>Work through emotional turbulence</a:t>
            </a:r>
            <a:endParaRPr lang="en-ID" dirty="0"/>
          </a:p>
        </p:txBody>
      </p:sp>
    </p:spTree>
    <p:extLst>
      <p:ext uri="{BB962C8B-B14F-4D97-AF65-F5344CB8AC3E}">
        <p14:creationId xmlns:p14="http://schemas.microsoft.com/office/powerpoint/2010/main" val="4000561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par>
                                <p:cTn id="8" presetID="22" presetClass="entr" presetSubtype="1"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up)">
                                      <p:cBhvr>
                                        <p:cTn id="10" dur="500"/>
                                        <p:tgtEl>
                                          <p:spTgt spid="3">
                                            <p:txEl>
                                              <p:pRg st="1" end="1"/>
                                            </p:txEl>
                                          </p:spTgt>
                                        </p:tgtEl>
                                      </p:cBhvr>
                                    </p:animEffect>
                                  </p:childTnLst>
                                </p:cTn>
                              </p:par>
                              <p:par>
                                <p:cTn id="11" presetID="22" presetClass="entr" presetSubtype="1" fill="hold" grpId="0" nodeType="withEffect">
                                  <p:stCondLst>
                                    <p:cond delay="100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up)">
                                      <p:cBhvr>
                                        <p:cTn id="1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491630"/>
            <a:ext cx="4392488" cy="2376264"/>
          </a:xfrm>
        </p:spPr>
        <p:txBody>
          <a:bodyPr>
            <a:normAutofit/>
          </a:bodyPr>
          <a:lstStyle/>
          <a:p>
            <a:pPr marL="342900" lvl="0" indent="-342900">
              <a:buFont typeface="Arial" panose="020B0604020202020204" pitchFamily="34" charset="0"/>
              <a:buChar char="•"/>
            </a:pPr>
            <a:r>
              <a:rPr lang="en-US" dirty="0"/>
              <a:t>Spend quality time with your family every day</a:t>
            </a:r>
            <a:endParaRPr lang="en-ID" dirty="0"/>
          </a:p>
          <a:p>
            <a:pPr marL="342900" lvl="0" indent="-342900">
              <a:buFont typeface="Arial" panose="020B0604020202020204" pitchFamily="34" charset="0"/>
              <a:buChar char="•"/>
            </a:pPr>
            <a:r>
              <a:rPr lang="en-US" dirty="0"/>
              <a:t>Mix up your workspace</a:t>
            </a:r>
            <a:endParaRPr lang="en-ID" dirty="0"/>
          </a:p>
          <a:p>
            <a:pPr marL="342900" lvl="0" indent="-342900">
              <a:buFont typeface="Arial" panose="020B0604020202020204" pitchFamily="34" charset="0"/>
              <a:buChar char="•"/>
            </a:pPr>
            <a:r>
              <a:rPr lang="en-US" dirty="0"/>
              <a:t>Get enough sleep </a:t>
            </a:r>
            <a:endParaRPr lang="en-ID" dirty="0"/>
          </a:p>
        </p:txBody>
      </p:sp>
    </p:spTree>
    <p:extLst>
      <p:ext uri="{BB962C8B-B14F-4D97-AF65-F5344CB8AC3E}">
        <p14:creationId xmlns:p14="http://schemas.microsoft.com/office/powerpoint/2010/main" val="307891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par>
                                <p:cTn id="8" presetID="22" presetClass="entr" presetSubtype="1"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up)">
                                      <p:cBhvr>
                                        <p:cTn id="10" dur="500"/>
                                        <p:tgtEl>
                                          <p:spTgt spid="3">
                                            <p:txEl>
                                              <p:pRg st="1" end="1"/>
                                            </p:txEl>
                                          </p:spTgt>
                                        </p:tgtEl>
                                      </p:cBhvr>
                                    </p:animEffect>
                                  </p:childTnLst>
                                </p:cTn>
                              </p:par>
                              <p:par>
                                <p:cTn id="11" presetID="22" presetClass="entr" presetSubtype="1" fill="hold" grpId="0" nodeType="withEffect">
                                  <p:stCondLst>
                                    <p:cond delay="100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up)">
                                      <p:cBhvr>
                                        <p:cTn id="1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1260" y="907215"/>
            <a:ext cx="4968552" cy="1152128"/>
          </a:xfrm>
        </p:spPr>
        <p:txBody>
          <a:bodyPr>
            <a:normAutofit/>
          </a:bodyPr>
          <a:lstStyle/>
          <a:p>
            <a:pPr marL="342900" lvl="0" indent="-342900">
              <a:buFont typeface="Arial" panose="020B0604020202020204" pitchFamily="34" charset="0"/>
              <a:buChar char="•"/>
            </a:pPr>
            <a:r>
              <a:rPr lang="en-US" dirty="0"/>
              <a:t>Enjoy a moment with a neighbor</a:t>
            </a:r>
            <a:endParaRPr lang="en-ID" dirty="0"/>
          </a:p>
          <a:p>
            <a:pPr marL="342900" lvl="0" indent="-342900">
              <a:buFont typeface="Arial" panose="020B0604020202020204" pitchFamily="34" charset="0"/>
              <a:buChar char="•"/>
            </a:pPr>
            <a:r>
              <a:rPr lang="en-US" dirty="0"/>
              <a:t>Tap into your creative self </a:t>
            </a:r>
            <a:endParaRPr lang="en-ID" dirty="0"/>
          </a:p>
        </p:txBody>
      </p:sp>
      <p:pic>
        <p:nvPicPr>
          <p:cNvPr id="8194" name="Picture 2" descr="Grab and Go Craft: World of Folktales - North America | TAPinto">
            <a:extLst>
              <a:ext uri="{FF2B5EF4-FFF2-40B4-BE49-F238E27FC236}">
                <a16:creationId xmlns:a16="http://schemas.microsoft.com/office/drawing/2014/main" id="{1561E68F-89EC-1B41-940A-26C429A95A8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53208" y="2104628"/>
            <a:ext cx="2564656" cy="1708365"/>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9237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par>
                                <p:cTn id="8" presetID="22" presetClass="entr" presetSubtype="1" fill="hold" grpId="0" nodeType="withEffect">
                                  <p:stCondLst>
                                    <p:cond delay="10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up)">
                                      <p:cBhvr>
                                        <p:cTn id="10" dur="500"/>
                                        <p:tgtEl>
                                          <p:spTgt spid="3">
                                            <p:txEl>
                                              <p:pRg st="1" end="1"/>
                                            </p:txEl>
                                          </p:spTgt>
                                        </p:tgtEl>
                                      </p:cBhvr>
                                    </p:animEffect>
                                  </p:childTnLst>
                                </p:cTn>
                              </p:par>
                              <p:par>
                                <p:cTn id="11" presetID="2" presetClass="entr" presetSubtype="4" fill="hold" nodeType="withEffect">
                                  <p:stCondLst>
                                    <p:cond delay="0"/>
                                  </p:stCondLst>
                                  <p:childTnLst>
                                    <p:set>
                                      <p:cBhvr>
                                        <p:cTn id="12" dur="1" fill="hold">
                                          <p:stCondLst>
                                            <p:cond delay="0"/>
                                          </p:stCondLst>
                                        </p:cTn>
                                        <p:tgtEl>
                                          <p:spTgt spid="8194"/>
                                        </p:tgtEl>
                                        <p:attrNameLst>
                                          <p:attrName>style.visibility</p:attrName>
                                        </p:attrNameLst>
                                      </p:cBhvr>
                                      <p:to>
                                        <p:strVal val="visible"/>
                                      </p:to>
                                    </p:set>
                                    <p:anim calcmode="lin" valueType="num">
                                      <p:cBhvr additive="base">
                                        <p:cTn id="13" dur="500" fill="hold"/>
                                        <p:tgtEl>
                                          <p:spTgt spid="8194"/>
                                        </p:tgtEl>
                                        <p:attrNameLst>
                                          <p:attrName>ppt_x</p:attrName>
                                        </p:attrNameLst>
                                      </p:cBhvr>
                                      <p:tavLst>
                                        <p:tav tm="0">
                                          <p:val>
                                            <p:strVal val="#ppt_x"/>
                                          </p:val>
                                        </p:tav>
                                        <p:tav tm="100000">
                                          <p:val>
                                            <p:strVal val="#ppt_x"/>
                                          </p:val>
                                        </p:tav>
                                      </p:tavLst>
                                    </p:anim>
                                    <p:anim calcmode="lin" valueType="num">
                                      <p:cBhvr additive="base">
                                        <p:cTn id="14" dur="500" fill="hold"/>
                                        <p:tgtEl>
                                          <p:spTgt spid="819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899592" y="1131590"/>
            <a:ext cx="6447501" cy="530374"/>
          </a:xfrm>
        </p:spPr>
        <p:txBody>
          <a:bodyPr>
            <a:normAutofit/>
          </a:bodyPr>
          <a:lstStyle/>
          <a:p>
            <a:r>
              <a:rPr lang="en-US" dirty="0"/>
              <a:t>Why Living In The Moment Is Important?</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899592" y="1851670"/>
            <a:ext cx="5367381" cy="2808312"/>
          </a:xfrm>
        </p:spPr>
        <p:txBody>
          <a:bodyPr>
            <a:normAutofit/>
          </a:bodyPr>
          <a:lstStyle/>
          <a:p>
            <a:r>
              <a:rPr lang="en-US" dirty="0"/>
              <a:t>According to one of Buddha's quotes, a healthy mind and body is one who earnestly and wisely lives in the present moment and not one who anticipates troubles, worries about the future, and mourns for the past. </a:t>
            </a:r>
            <a:endParaRPr lang="en-ID" dirty="0"/>
          </a:p>
        </p:txBody>
      </p:sp>
    </p:spTree>
    <p:extLst>
      <p:ext uri="{BB962C8B-B14F-4D97-AF65-F5344CB8AC3E}">
        <p14:creationId xmlns:p14="http://schemas.microsoft.com/office/powerpoint/2010/main" val="382685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1"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up)">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923678"/>
            <a:ext cx="4392488" cy="2808312"/>
          </a:xfrm>
        </p:spPr>
        <p:txBody>
          <a:bodyPr>
            <a:normAutofit/>
          </a:bodyPr>
          <a:lstStyle/>
          <a:p>
            <a:r>
              <a:rPr lang="en-US" dirty="0"/>
              <a:t>Obesity, heart disease, and high blood pressure are some of the health consequences that have been associated with stress and anxiety. </a:t>
            </a:r>
            <a:endParaRPr lang="en-ID" dirty="0"/>
          </a:p>
        </p:txBody>
      </p:sp>
      <p:sp>
        <p:nvSpPr>
          <p:cNvPr id="4" name="Content Placeholder 2">
            <a:extLst>
              <a:ext uri="{FF2B5EF4-FFF2-40B4-BE49-F238E27FC236}">
                <a16:creationId xmlns:a16="http://schemas.microsoft.com/office/drawing/2014/main" id="{1A6ACD49-83C4-6644-8644-1B849723ABB7}"/>
              </a:ext>
            </a:extLst>
          </p:cNvPr>
          <p:cNvSpPr txBox="1">
            <a:spLocks/>
          </p:cNvSpPr>
          <p:nvPr/>
        </p:nvSpPr>
        <p:spPr>
          <a:xfrm>
            <a:off x="1331640" y="1347614"/>
            <a:ext cx="4392488" cy="576064"/>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r>
              <a:rPr lang="en-US" b="1" dirty="0"/>
              <a:t>Better Health</a:t>
            </a:r>
            <a:endParaRPr lang="en-ID" dirty="0"/>
          </a:p>
        </p:txBody>
      </p:sp>
    </p:spTree>
    <p:extLst>
      <p:ext uri="{BB962C8B-B14F-4D97-AF65-F5344CB8AC3E}">
        <p14:creationId xmlns:p14="http://schemas.microsoft.com/office/powerpoint/2010/main" val="633759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up)">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929827"/>
            <a:ext cx="4392488" cy="1656184"/>
          </a:xfrm>
        </p:spPr>
        <p:txBody>
          <a:bodyPr>
            <a:normAutofit/>
          </a:bodyPr>
          <a:lstStyle/>
          <a:p>
            <a:pPr algn="ctr"/>
            <a:r>
              <a:rPr lang="en-US" dirty="0"/>
              <a:t>Research has also shown that your psychological well-being can be improved when you stay present. </a:t>
            </a:r>
            <a:endParaRPr lang="en-ID" dirty="0"/>
          </a:p>
        </p:txBody>
      </p:sp>
      <p:pic>
        <p:nvPicPr>
          <p:cNvPr id="1026" name="Picture 2" descr="How Americans Approach Facts and Information | Pew Research Center">
            <a:extLst>
              <a:ext uri="{FF2B5EF4-FFF2-40B4-BE49-F238E27FC236}">
                <a16:creationId xmlns:a16="http://schemas.microsoft.com/office/drawing/2014/main" id="{11DB743F-1704-0B44-B1A4-2BA7B15E790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51968" y="2808002"/>
            <a:ext cx="2551832" cy="1275916"/>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0281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 calcmode="lin" valueType="num">
                                      <p:cBhvr additive="base">
                                        <p:cTn id="10" dur="500" fill="hold"/>
                                        <p:tgtEl>
                                          <p:spTgt spid="1026"/>
                                        </p:tgtEl>
                                        <p:attrNameLst>
                                          <p:attrName>ppt_x</p:attrName>
                                        </p:attrNameLst>
                                      </p:cBhvr>
                                      <p:tavLst>
                                        <p:tav tm="0">
                                          <p:val>
                                            <p:strVal val="#ppt_x"/>
                                          </p:val>
                                        </p:tav>
                                        <p:tav tm="100000">
                                          <p:val>
                                            <p:strVal val="#ppt_x"/>
                                          </p:val>
                                        </p:tav>
                                      </p:tavLst>
                                    </p:anim>
                                    <p:anim calcmode="lin" valueType="num">
                                      <p:cBhvr additive="base">
                                        <p:cTn id="11"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779662"/>
            <a:ext cx="4392488" cy="2808312"/>
          </a:xfrm>
        </p:spPr>
        <p:txBody>
          <a:bodyPr>
            <a:normAutofit/>
          </a:bodyPr>
          <a:lstStyle/>
          <a:p>
            <a:r>
              <a:rPr lang="en-US" dirty="0"/>
              <a:t>We all know how relationships are important to us as humans. As social beings, we cannot survive on our own because we need each other to survive. </a:t>
            </a:r>
            <a:endParaRPr lang="en-ID" dirty="0"/>
          </a:p>
        </p:txBody>
      </p:sp>
      <p:sp>
        <p:nvSpPr>
          <p:cNvPr id="4" name="Content Placeholder 2">
            <a:extLst>
              <a:ext uri="{FF2B5EF4-FFF2-40B4-BE49-F238E27FC236}">
                <a16:creationId xmlns:a16="http://schemas.microsoft.com/office/drawing/2014/main" id="{1A6ACD49-83C4-6644-8644-1B849723ABB7}"/>
              </a:ext>
            </a:extLst>
          </p:cNvPr>
          <p:cNvSpPr txBox="1">
            <a:spLocks/>
          </p:cNvSpPr>
          <p:nvPr/>
        </p:nvSpPr>
        <p:spPr>
          <a:xfrm>
            <a:off x="1331640" y="1203598"/>
            <a:ext cx="4392488" cy="576064"/>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r>
              <a:rPr lang="en-US" b="1" dirty="0"/>
              <a:t>Improve Your Relationships</a:t>
            </a:r>
            <a:endParaRPr lang="en-ID" dirty="0"/>
          </a:p>
        </p:txBody>
      </p:sp>
    </p:spTree>
    <p:extLst>
      <p:ext uri="{BB962C8B-B14F-4D97-AF65-F5344CB8AC3E}">
        <p14:creationId xmlns:p14="http://schemas.microsoft.com/office/powerpoint/2010/main" val="3851867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up)">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419622"/>
            <a:ext cx="4176464" cy="2808312"/>
          </a:xfrm>
        </p:spPr>
        <p:txBody>
          <a:bodyPr>
            <a:normAutofit/>
          </a:bodyPr>
          <a:lstStyle/>
          <a:p>
            <a:pPr algn="ctr"/>
            <a:r>
              <a:rPr lang="en-US" dirty="0"/>
              <a:t>If you desire to improve the quality of your relationships, you should start being present because it helps to form a deeper connection. </a:t>
            </a:r>
            <a:endParaRPr lang="en-ID" dirty="0"/>
          </a:p>
        </p:txBody>
      </p:sp>
    </p:spTree>
    <p:extLst>
      <p:ext uri="{BB962C8B-B14F-4D97-AF65-F5344CB8AC3E}">
        <p14:creationId xmlns:p14="http://schemas.microsoft.com/office/powerpoint/2010/main" val="3985247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779662"/>
            <a:ext cx="5400600" cy="3240360"/>
          </a:xfrm>
        </p:spPr>
        <p:txBody>
          <a:bodyPr>
            <a:normAutofit/>
          </a:bodyPr>
          <a:lstStyle/>
          <a:p>
            <a:r>
              <a:rPr lang="en-US" dirty="0"/>
              <a:t>Since you know how dangerous negative emotions and a racing mind are, you'll not doubt that you'll enjoy more happiness and peace when you're able to exert control over your emotions and being present solves it all. </a:t>
            </a:r>
            <a:endParaRPr lang="en-ID" dirty="0"/>
          </a:p>
        </p:txBody>
      </p:sp>
      <p:sp>
        <p:nvSpPr>
          <p:cNvPr id="4" name="Content Placeholder 2">
            <a:extLst>
              <a:ext uri="{FF2B5EF4-FFF2-40B4-BE49-F238E27FC236}">
                <a16:creationId xmlns:a16="http://schemas.microsoft.com/office/drawing/2014/main" id="{1A6ACD49-83C4-6644-8644-1B849723ABB7}"/>
              </a:ext>
            </a:extLst>
          </p:cNvPr>
          <p:cNvSpPr txBox="1">
            <a:spLocks/>
          </p:cNvSpPr>
          <p:nvPr/>
        </p:nvSpPr>
        <p:spPr>
          <a:xfrm>
            <a:off x="1331640" y="1059582"/>
            <a:ext cx="4392488" cy="576064"/>
          </a:xfrm>
          <a:prstGeom prst="rect">
            <a:avLst/>
          </a:prstGeom>
        </p:spPr>
        <p:txBody>
          <a:bodyPr vert="horz" lIns="91440" tIns="45720" rIns="91440" bIns="45720" rtlCol="0">
            <a:normAutofit/>
          </a:bodyPr>
          <a:lst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3429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6858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0287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37160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a:lstStyle>
          <a:p>
            <a:r>
              <a:rPr lang="en-US" b="1" dirty="0"/>
              <a:t>Greater Self-control</a:t>
            </a:r>
            <a:endParaRPr lang="en-ID" dirty="0"/>
          </a:p>
        </p:txBody>
      </p:sp>
    </p:spTree>
    <p:extLst>
      <p:ext uri="{BB962C8B-B14F-4D97-AF65-F5344CB8AC3E}">
        <p14:creationId xmlns:p14="http://schemas.microsoft.com/office/powerpoint/2010/main" val="2048670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up)">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Lst>
  </p:timing>
</p:sld>
</file>

<file path=ppt/theme/theme1.xml><?xml version="1.0" encoding="utf-8"?>
<a:theme xmlns:a="http://schemas.openxmlformats.org/drawingml/2006/main" name="Facet">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1358</TotalTime>
  <Words>919</Words>
  <Application>Microsoft Macintosh PowerPoint</Application>
  <PresentationFormat>On-screen Show (16:9)</PresentationFormat>
  <Paragraphs>51</Paragraphs>
  <Slides>35</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35</vt:i4>
      </vt:variant>
    </vt:vector>
  </HeadingPairs>
  <TitlesOfParts>
    <vt:vector size="40" baseType="lpstr">
      <vt:lpstr>Arial</vt:lpstr>
      <vt:lpstr>Calibri</vt:lpstr>
      <vt:lpstr>Trebuchet MS</vt:lpstr>
      <vt:lpstr>Wingdings 3</vt:lpstr>
      <vt:lpstr>Facet</vt:lpstr>
      <vt:lpstr>PowerPoint Presentation</vt:lpstr>
      <vt:lpstr>PowerPoint Presentation</vt:lpstr>
      <vt:lpstr>PowerPoint Presentation</vt:lpstr>
      <vt:lpstr>Why Living In The Moment Is Important?</vt:lpstr>
      <vt:lpstr>PowerPoint Presentation</vt:lpstr>
      <vt:lpstr>PowerPoint Presentation</vt:lpstr>
      <vt:lpstr>PowerPoint Presentation</vt:lpstr>
      <vt:lpstr>PowerPoint Presentation</vt:lpstr>
      <vt:lpstr>PowerPoint Presentation</vt:lpstr>
      <vt:lpstr>Why Do We Worry?</vt:lpstr>
      <vt:lpstr>PowerPoint Presentation</vt:lpstr>
      <vt:lpstr>PowerPoint Presentation</vt:lpstr>
      <vt:lpstr>PowerPoint Presentation</vt:lpstr>
      <vt:lpstr>Why Should You Stop Worrying Too Much?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Steps To Start Living In The Moment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98</cp:revision>
  <dcterms:created xsi:type="dcterms:W3CDTF">2018-10-15T07:11:14Z</dcterms:created>
  <dcterms:modified xsi:type="dcterms:W3CDTF">2022-04-20T13:14:04Z</dcterms:modified>
</cp:coreProperties>
</file>