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91" r:id="rId1"/>
  </p:sldMasterIdLst>
  <p:notesMasterIdLst>
    <p:notesMasterId r:id="rId38"/>
  </p:notesMasterIdLst>
  <p:sldIdLst>
    <p:sldId id="257" r:id="rId2"/>
    <p:sldId id="301" r:id="rId3"/>
    <p:sldId id="335" r:id="rId4"/>
    <p:sldId id="329" r:id="rId5"/>
    <p:sldId id="330" r:id="rId6"/>
    <p:sldId id="336" r:id="rId7"/>
    <p:sldId id="337" r:id="rId8"/>
    <p:sldId id="338" r:id="rId9"/>
    <p:sldId id="339" r:id="rId10"/>
    <p:sldId id="331" r:id="rId11"/>
    <p:sldId id="332" r:id="rId12"/>
    <p:sldId id="342" r:id="rId13"/>
    <p:sldId id="343" r:id="rId14"/>
    <p:sldId id="344" r:id="rId15"/>
    <p:sldId id="333" r:id="rId16"/>
    <p:sldId id="334" r:id="rId17"/>
    <p:sldId id="345" r:id="rId18"/>
    <p:sldId id="346" r:id="rId19"/>
    <p:sldId id="347" r:id="rId20"/>
    <p:sldId id="348" r:id="rId21"/>
    <p:sldId id="349" r:id="rId22"/>
    <p:sldId id="350" r:id="rId23"/>
    <p:sldId id="340" r:id="rId24"/>
    <p:sldId id="341" r:id="rId25"/>
    <p:sldId id="351" r:id="rId26"/>
    <p:sldId id="352" r:id="rId27"/>
    <p:sldId id="353" r:id="rId28"/>
    <p:sldId id="355" r:id="rId29"/>
    <p:sldId id="354" r:id="rId30"/>
    <p:sldId id="356" r:id="rId31"/>
    <p:sldId id="357" r:id="rId32"/>
    <p:sldId id="358" r:id="rId33"/>
    <p:sldId id="359" r:id="rId34"/>
    <p:sldId id="360" r:id="rId35"/>
    <p:sldId id="361" r:id="rId36"/>
    <p:sldId id="362" r:id="rId37"/>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9E5"/>
    <a:srgbClr val="FFEC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5110"/>
    <p:restoredTop sz="94650"/>
  </p:normalViewPr>
  <p:slideViewPr>
    <p:cSldViewPr>
      <p:cViewPr varScale="1">
        <p:scale>
          <a:sx n="160" d="100"/>
          <a:sy n="160" d="100"/>
        </p:scale>
        <p:origin x="176" y="416"/>
      </p:cViewPr>
      <p:guideLst>
        <p:guide orient="horz" pos="1620"/>
        <p:guide pos="2880"/>
      </p:guideLst>
    </p:cSldViewPr>
  </p:slideViewPr>
  <p:notesTextViewPr>
    <p:cViewPr>
      <p:scale>
        <a:sx n="100" d="100"/>
        <a:sy n="100" d="100"/>
      </p:scale>
      <p:origin x="0" y="0"/>
    </p:cViewPr>
  </p:notesTextViewPr>
  <p:sorterViewPr>
    <p:cViewPr>
      <p:scale>
        <a:sx n="100" d="100"/>
        <a:sy n="100" d="100"/>
      </p:scale>
      <p:origin x="0" y="-1461"/>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8BA754-79BD-4972-839A-D62EA2C7C3EA}" type="datetimeFigureOut">
              <a:rPr lang="en-US" smtClean="0"/>
              <a:pPr/>
              <a:t>4/20/22</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59BBF2C-A7F8-4A46-8FD9-0FE6834BDEB8}" type="slidenum">
              <a:rPr lang="en-US" smtClean="0"/>
              <a:pPr/>
              <a:t>‹#›</a:t>
            </a:fld>
            <a:endParaRPr lang="en-US"/>
          </a:p>
        </p:txBody>
      </p:sp>
    </p:spTree>
    <p:extLst>
      <p:ext uri="{BB962C8B-B14F-4D97-AF65-F5344CB8AC3E}">
        <p14:creationId xmlns:p14="http://schemas.microsoft.com/office/powerpoint/2010/main" val="2201631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Y" dirty="0"/>
          </a:p>
        </p:txBody>
      </p:sp>
      <p:sp>
        <p:nvSpPr>
          <p:cNvPr id="4" name="Slide Number Placeholder 3"/>
          <p:cNvSpPr>
            <a:spLocks noGrp="1"/>
          </p:cNvSpPr>
          <p:nvPr>
            <p:ph type="sldNum" sz="quarter" idx="10"/>
          </p:nvPr>
        </p:nvSpPr>
        <p:spPr/>
        <p:txBody>
          <a:bodyPr/>
          <a:lstStyle/>
          <a:p>
            <a:fld id="{C59BBF2C-A7F8-4A46-8FD9-0FE6834BDEB8}" type="slidenum">
              <a:rPr lang="en-US" smtClean="0"/>
              <a:pPr/>
              <a:t>1</a:t>
            </a:fld>
            <a:endParaRPr lang="en-US"/>
          </a:p>
        </p:txBody>
      </p:sp>
    </p:spTree>
    <p:extLst>
      <p:ext uri="{BB962C8B-B14F-4D97-AF65-F5344CB8AC3E}">
        <p14:creationId xmlns:p14="http://schemas.microsoft.com/office/powerpoint/2010/main" val="30787348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6350"/>
            <a:ext cx="9144000" cy="5149850"/>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300" y="1803400"/>
            <a:ext cx="5825202" cy="1234727"/>
          </a:xfrm>
        </p:spPr>
        <p:txBody>
          <a:bodyPr anchor="b">
            <a:noAutofit/>
          </a:bodyPr>
          <a:lstStyle>
            <a:lvl1pPr algn="r">
              <a:defRPr sz="405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130300" y="3038125"/>
            <a:ext cx="5825202" cy="822674"/>
          </a:xfrm>
        </p:spPr>
        <p:txBody>
          <a:bodyPr anchor="t"/>
          <a:lstStyle>
            <a:lvl1pPr marL="0" indent="0" algn="r">
              <a:buNone/>
              <a:defRPr>
                <a:solidFill>
                  <a:schemeClr val="tx1">
                    <a:lumMod val="50000"/>
                    <a:lumOff val="50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42590573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2552700"/>
          </a:xfrm>
        </p:spPr>
        <p:txBody>
          <a:bodyPr anchor="ctr">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930754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024604" y="2724150"/>
            <a:ext cx="5418393" cy="285750"/>
          </a:xfrm>
        </p:spPr>
        <p:txBody>
          <a:bodyPr anchor="ctr">
            <a:noAutofit/>
          </a:bodyPr>
          <a:lstStyle>
            <a:lvl1pPr marL="0" indent="0">
              <a:buFontTx/>
              <a:buNone/>
              <a:defRPr sz="1200">
                <a:solidFill>
                  <a:schemeClr val="tx1">
                    <a:lumMod val="50000"/>
                    <a:lumOff val="50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4" name="TextBox 23"/>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5586746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508001" y="1448991"/>
            <a:ext cx="6447501" cy="1946595"/>
          </a:xfrm>
        </p:spPr>
        <p:txBody>
          <a:bodyPr anchor="b">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473029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tx1">
                    <a:lumMod val="75000"/>
                    <a:lumOff val="25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4" name="TextBox 23"/>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8063250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514350" y="457200"/>
            <a:ext cx="6441152"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accent1"/>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58233905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9009569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5755" y="457200"/>
            <a:ext cx="978557" cy="3938588"/>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508001" y="457200"/>
            <a:ext cx="5295113" cy="393858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4094680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800" b="1">
                <a:latin typeface="Calibri" panose="020F0502020204030204" pitchFamily="34" charset="0"/>
                <a:cs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normAutofit/>
          </a:bodyPr>
          <a:lstStyle>
            <a:lvl1pPr marL="0" indent="0">
              <a:buNone/>
              <a:defRPr sz="2400">
                <a:solidFill>
                  <a:schemeClr val="tx1">
                    <a:lumMod val="85000"/>
                    <a:lumOff val="15000"/>
                  </a:schemeClr>
                </a:solidFill>
                <a:latin typeface="Calibri" panose="020F0502020204030204" pitchFamily="34" charset="0"/>
                <a:cs typeface="Calibri" panose="020F0502020204030204" pitchFamily="34" charset="0"/>
              </a:defRPr>
            </a:lvl1pPr>
            <a:lvl2pPr marL="342900" indent="0">
              <a:buNone/>
              <a:defRPr sz="2400">
                <a:solidFill>
                  <a:schemeClr val="tx1">
                    <a:lumMod val="85000"/>
                    <a:lumOff val="15000"/>
                  </a:schemeClr>
                </a:solidFill>
                <a:latin typeface="Calibri" panose="020F0502020204030204" pitchFamily="34" charset="0"/>
                <a:cs typeface="Calibri" panose="020F0502020204030204" pitchFamily="34" charset="0"/>
              </a:defRPr>
            </a:lvl2pPr>
            <a:lvl3pPr marL="685800" indent="0">
              <a:buNone/>
              <a:defRPr sz="2400">
                <a:solidFill>
                  <a:schemeClr val="tx1">
                    <a:lumMod val="85000"/>
                    <a:lumOff val="15000"/>
                  </a:schemeClr>
                </a:solidFill>
                <a:latin typeface="Calibri" panose="020F0502020204030204" pitchFamily="34" charset="0"/>
                <a:cs typeface="Calibri" panose="020F0502020204030204" pitchFamily="34" charset="0"/>
              </a:defRPr>
            </a:lvl3pPr>
            <a:lvl4pPr marL="1028700" indent="0">
              <a:buNone/>
              <a:defRPr sz="2400">
                <a:solidFill>
                  <a:schemeClr val="tx1">
                    <a:lumMod val="85000"/>
                    <a:lumOff val="15000"/>
                  </a:schemeClr>
                </a:solidFill>
                <a:latin typeface="Calibri" panose="020F0502020204030204" pitchFamily="34" charset="0"/>
                <a:cs typeface="Calibri" panose="020F0502020204030204" pitchFamily="34" charset="0"/>
              </a:defRPr>
            </a:lvl4pPr>
            <a:lvl5pPr marL="1371600" indent="0">
              <a:buNone/>
              <a:defRPr sz="2400">
                <a:solidFill>
                  <a:schemeClr val="tx1">
                    <a:lumMod val="85000"/>
                    <a:lumOff val="15000"/>
                  </a:schemeClr>
                </a:solidFill>
                <a:latin typeface="Calibri" panose="020F0502020204030204" pitchFamily="34" charset="0"/>
                <a:cs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4D8241E9-601D-4A27-BF72-C7763949FF5A}" type="datetimeFigureOut">
              <a:rPr lang="en-US" smtClean="0"/>
              <a:pPr/>
              <a:t>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9879519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08001" y="2025651"/>
            <a:ext cx="6447501" cy="1369936"/>
          </a:xfrm>
        </p:spPr>
        <p:txBody>
          <a:bodyPr anchor="b"/>
          <a:lstStyle>
            <a:lvl1pPr algn="l">
              <a:defRPr sz="30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645300"/>
          </a:xfrm>
        </p:spPr>
        <p:txBody>
          <a:bodyPr anchor="t"/>
          <a:lstStyle>
            <a:lvl1pPr marL="0" indent="0" algn="l">
              <a:buNone/>
              <a:defRPr sz="150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0849007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08001" y="1620442"/>
            <a:ext cx="3138026" cy="29105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817477" y="1620442"/>
            <a:ext cx="3138026" cy="291058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D8241E9-601D-4A27-BF72-C7763949FF5A}" type="datetimeFigureOut">
              <a:rPr lang="en-US" smtClean="0"/>
              <a:pPr/>
              <a:t>4/20/22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6933917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506809" y="1620737"/>
            <a:ext cx="3139217"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506809" y="2052934"/>
            <a:ext cx="3139217" cy="247808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816287" y="1620737"/>
            <a:ext cx="3139214"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816288" y="2052934"/>
            <a:ext cx="3139213" cy="247808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D8241E9-601D-4A27-BF72-C7763949FF5A}" type="datetimeFigureOut">
              <a:rPr lang="en-US" smtClean="0"/>
              <a:pPr/>
              <a:t>4/20/22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40993177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9906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D8241E9-601D-4A27-BF72-C7763949FF5A}" type="datetimeFigureOut">
              <a:rPr lang="en-US" smtClean="0"/>
              <a:pPr/>
              <a:t>4/20/22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7876220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8241E9-601D-4A27-BF72-C7763949FF5A}" type="datetimeFigureOut">
              <a:rPr lang="en-US" smtClean="0"/>
              <a:pPr/>
              <a:t>4/20/22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2725747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1123953"/>
            <a:ext cx="2890896" cy="958850"/>
          </a:xfrm>
        </p:spPr>
        <p:txBody>
          <a:bodyPr anchor="b">
            <a:normAutofit/>
          </a:bodyPr>
          <a:lstStyle>
            <a:lvl1pPr>
              <a:defRPr sz="1500"/>
            </a:lvl1pPr>
          </a:lstStyle>
          <a:p>
            <a:r>
              <a:rPr lang="en-US"/>
              <a:t>Click to edit Master title style</a:t>
            </a:r>
            <a:endParaRPr lang="en-US" dirty="0"/>
          </a:p>
        </p:txBody>
      </p:sp>
      <p:sp>
        <p:nvSpPr>
          <p:cNvPr id="3" name="Content Placeholder 2"/>
          <p:cNvSpPr>
            <a:spLocks noGrp="1"/>
          </p:cNvSpPr>
          <p:nvPr>
            <p:ph idx="1"/>
          </p:nvPr>
        </p:nvSpPr>
        <p:spPr>
          <a:xfrm>
            <a:off x="3570346" y="386193"/>
            <a:ext cx="3385156" cy="41448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08001" y="2082802"/>
            <a:ext cx="2890896" cy="1938337"/>
          </a:xfrm>
        </p:spPr>
        <p:txBody>
          <a:bodyPr>
            <a:normAutofit/>
          </a:bodyPr>
          <a:lstStyle>
            <a:lvl1pPr marL="0" indent="0">
              <a:buNone/>
              <a:defRPr sz="1050"/>
            </a:lvl1pPr>
            <a:lvl2pPr marL="342797" indent="0">
              <a:buNone/>
              <a:defRPr sz="1050"/>
            </a:lvl2pPr>
            <a:lvl3pPr marL="685595" indent="0">
              <a:buNone/>
              <a:defRPr sz="900"/>
            </a:lvl3pPr>
            <a:lvl4pPr marL="1028392" indent="0">
              <a:buNone/>
              <a:defRPr sz="750"/>
            </a:lvl4pPr>
            <a:lvl5pPr marL="1371188" indent="0">
              <a:buNone/>
              <a:defRPr sz="750"/>
            </a:lvl5pPr>
            <a:lvl6pPr marL="1713986" indent="0">
              <a:buNone/>
              <a:defRPr sz="750"/>
            </a:lvl6pPr>
            <a:lvl7pPr marL="2056783" indent="0">
              <a:buNone/>
              <a:defRPr sz="750"/>
            </a:lvl7pPr>
            <a:lvl8pPr marL="2399580" indent="0">
              <a:buNone/>
              <a:defRPr sz="750"/>
            </a:lvl8pPr>
            <a:lvl9pPr marL="2742377"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4D8241E9-601D-4A27-BF72-C7763949FF5A}" type="datetimeFigureOut">
              <a:rPr lang="en-US" smtClean="0"/>
              <a:pPr/>
              <a:t>4/20/22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6851850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3600450"/>
            <a:ext cx="6447500" cy="425054"/>
          </a:xfrm>
        </p:spPr>
        <p:txBody>
          <a:bodyPr anchor="b">
            <a:normAutofit/>
          </a:bodyPr>
          <a:lstStyle>
            <a:lvl1pPr algn="l">
              <a:defRPr sz="18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508001" y="457200"/>
            <a:ext cx="6447501" cy="2884289"/>
          </a:xfrm>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a:t>Click icon to add picture</a:t>
            </a:r>
            <a:endParaRPr lang="en-US" dirty="0"/>
          </a:p>
        </p:txBody>
      </p:sp>
      <p:sp>
        <p:nvSpPr>
          <p:cNvPr id="4" name="Text Placeholder 3"/>
          <p:cNvSpPr>
            <a:spLocks noGrp="1"/>
          </p:cNvSpPr>
          <p:nvPr>
            <p:ph type="body" sz="half" idx="2"/>
          </p:nvPr>
        </p:nvSpPr>
        <p:spPr>
          <a:xfrm>
            <a:off x="508001" y="4025504"/>
            <a:ext cx="6447500" cy="505518"/>
          </a:xfrm>
        </p:spPr>
        <p:txBody>
          <a:bodyPr>
            <a:normAutofit/>
          </a:bodyPr>
          <a:lstStyle>
            <a:lvl1pPr marL="0" indent="0">
              <a:buNone/>
              <a:defRPr sz="9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
        <p:nvSpPr>
          <p:cNvPr id="5" name="Date Placeholder 4"/>
          <p:cNvSpPr>
            <a:spLocks noGrp="1"/>
          </p:cNvSpPr>
          <p:nvPr>
            <p:ph type="dt" sz="half" idx="10"/>
          </p:nvPr>
        </p:nvSpPr>
        <p:spPr/>
        <p:txBody>
          <a:bodyPr/>
          <a:lstStyle/>
          <a:p>
            <a:fld id="{4D8241E9-601D-4A27-BF72-C7763949FF5A}" type="datetimeFigureOut">
              <a:rPr lang="en-US" smtClean="0"/>
              <a:pPr/>
              <a:t>4/20/22</a:t>
            </a:fld>
            <a:endParaRPr lang="en-US"/>
          </a:p>
        </p:txBody>
      </p:sp>
    </p:spTree>
    <p:extLst>
      <p:ext uri="{BB962C8B-B14F-4D97-AF65-F5344CB8AC3E}">
        <p14:creationId xmlns:p14="http://schemas.microsoft.com/office/powerpoint/2010/main" val="29879300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6350"/>
            <a:ext cx="9144000" cy="5149850"/>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508001" y="457200"/>
            <a:ext cx="6447501" cy="9906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508001" y="1620442"/>
            <a:ext cx="6447501" cy="291058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403850" y="4531022"/>
            <a:ext cx="683954" cy="273844"/>
          </a:xfrm>
          <a:prstGeom prst="rect">
            <a:avLst/>
          </a:prstGeom>
        </p:spPr>
        <p:txBody>
          <a:bodyPr vert="horz" lIns="91440" tIns="45720" rIns="91440" bIns="45720" rtlCol="0" anchor="ctr"/>
          <a:lstStyle>
            <a:lvl1pPr algn="r">
              <a:defRPr sz="675">
                <a:solidFill>
                  <a:schemeClr val="tx1">
                    <a:tint val="75000"/>
                  </a:schemeClr>
                </a:solidFill>
              </a:defRPr>
            </a:lvl1pPr>
          </a:lstStyle>
          <a:p>
            <a:fld id="{4D8241E9-601D-4A27-BF72-C7763949FF5A}" type="datetimeFigureOut">
              <a:rPr lang="en-US" smtClean="0"/>
              <a:pPr/>
              <a:t>4/20/22</a:t>
            </a:fld>
            <a:endParaRPr lang="en-US"/>
          </a:p>
        </p:txBody>
      </p:sp>
      <p:sp>
        <p:nvSpPr>
          <p:cNvPr id="5" name="Footer Placeholder 4"/>
          <p:cNvSpPr>
            <a:spLocks noGrp="1"/>
          </p:cNvSpPr>
          <p:nvPr>
            <p:ph type="ftr" sz="quarter" idx="3"/>
          </p:nvPr>
        </p:nvSpPr>
        <p:spPr>
          <a:xfrm>
            <a:off x="508001" y="4531022"/>
            <a:ext cx="4723209" cy="273844"/>
          </a:xfrm>
          <a:prstGeom prst="rect">
            <a:avLst/>
          </a:prstGeom>
        </p:spPr>
        <p:txBody>
          <a:bodyPr vert="horz" lIns="91440" tIns="45720" rIns="91440" bIns="45720" rtlCol="0" anchor="ctr"/>
          <a:lstStyle>
            <a:lvl1pPr algn="l">
              <a:defRPr sz="675">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42998" y="4531022"/>
            <a:ext cx="512504" cy="273844"/>
          </a:xfrm>
          <a:prstGeom prst="rect">
            <a:avLst/>
          </a:prstGeom>
        </p:spPr>
        <p:txBody>
          <a:bodyPr vert="horz" lIns="91440" tIns="45720" rIns="91440" bIns="45720" rtlCol="0" anchor="ctr"/>
          <a:lstStyle>
            <a:lvl1pPr algn="r">
              <a:defRPr sz="675">
                <a:solidFill>
                  <a:schemeClr val="accent1"/>
                </a:solidFill>
              </a:defRPr>
            </a:lvl1pPr>
          </a:lstStyle>
          <a:p>
            <a:fld id="{4586AFA4-EB3C-4B7D-993E-220BD55D95C0}" type="slidenum">
              <a:rPr lang="en-US" smtClean="0"/>
              <a:pPr/>
              <a:t>‹#›</a:t>
            </a:fld>
            <a:endParaRPr lang="en-US"/>
          </a:p>
        </p:txBody>
      </p:sp>
    </p:spTree>
    <p:extLst>
      <p:ext uri="{BB962C8B-B14F-4D97-AF65-F5344CB8AC3E}">
        <p14:creationId xmlns:p14="http://schemas.microsoft.com/office/powerpoint/2010/main" val="1403701330"/>
      </p:ext>
    </p:extLst>
  </p:cSld>
  <p:clrMap bg1="lt1" tx1="dk1" bg2="lt2" tx2="dk2" accent1="accent1" accent2="accent2" accent3="accent3" accent4="accent4" accent5="accent5" accent6="accent6" hlink="hlink" folHlink="folHlink"/>
  <p:sldLayoutIdLst>
    <p:sldLayoutId id="2147483892" r:id="rId1"/>
    <p:sldLayoutId id="2147483893" r:id="rId2"/>
    <p:sldLayoutId id="2147483894" r:id="rId3"/>
    <p:sldLayoutId id="2147483895" r:id="rId4"/>
    <p:sldLayoutId id="2147483896" r:id="rId5"/>
    <p:sldLayoutId id="2147483897" r:id="rId6"/>
    <p:sldLayoutId id="2147483898" r:id="rId7"/>
    <p:sldLayoutId id="2147483899" r:id="rId8"/>
    <p:sldLayoutId id="2147483900" r:id="rId9"/>
    <p:sldLayoutId id="2147483901" r:id="rId10"/>
    <p:sldLayoutId id="2147483902" r:id="rId11"/>
    <p:sldLayoutId id="2147483903" r:id="rId12"/>
    <p:sldLayoutId id="2147483904" r:id="rId13"/>
    <p:sldLayoutId id="2147483905" r:id="rId14"/>
    <p:sldLayoutId id="2147483906" r:id="rId15"/>
    <p:sldLayoutId id="2147483907" r:id="rId16"/>
  </p:sldLayoutIdLst>
  <p:txStyles>
    <p:titleStyle>
      <a:lvl1pPr algn="l" defTabSz="342900" rtl="0" eaLnBrk="1" latinLnBrk="0" hangingPunct="1">
        <a:spcBef>
          <a:spcPct val="0"/>
        </a:spcBef>
        <a:buNone/>
        <a:defRPr sz="27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57175" indent="-257175" algn="l" defTabSz="342900" rtl="0" eaLnBrk="1" latinLnBrk="0" hangingPunct="1">
        <a:spcBef>
          <a:spcPts val="750"/>
        </a:spcBef>
        <a:spcAft>
          <a:spcPts val="0"/>
        </a:spcAft>
        <a:buClr>
          <a:schemeClr val="accent1"/>
        </a:buClr>
        <a:buSzPct val="80000"/>
        <a:buFont typeface="Wingdings 3" charset="2"/>
        <a:buChar char=""/>
        <a:defRPr sz="1350" kern="1200">
          <a:solidFill>
            <a:schemeClr val="tx1">
              <a:lumMod val="75000"/>
              <a:lumOff val="25000"/>
            </a:schemeClr>
          </a:solidFill>
          <a:latin typeface="+mn-lt"/>
          <a:ea typeface="+mn-ea"/>
          <a:cs typeface="+mn-cs"/>
        </a:defRPr>
      </a:lvl1pPr>
      <a:lvl2pPr marL="557213" indent="-214313" algn="l" defTabSz="342900" rtl="0" eaLnBrk="1" latinLnBrk="0" hangingPunct="1">
        <a:spcBef>
          <a:spcPts val="75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2pPr>
      <a:lvl3pPr marL="857250" indent="-171450" algn="l" defTabSz="342900" rtl="0" eaLnBrk="1" latinLnBrk="0" hangingPunct="1">
        <a:spcBef>
          <a:spcPts val="750"/>
        </a:spcBef>
        <a:spcAft>
          <a:spcPts val="0"/>
        </a:spcAft>
        <a:buClr>
          <a:schemeClr val="accent1"/>
        </a:buClr>
        <a:buSzPct val="80000"/>
        <a:buFont typeface="Wingdings 3" charset="2"/>
        <a:buChar char=""/>
        <a:defRPr sz="1050" kern="1200">
          <a:solidFill>
            <a:schemeClr val="tx1">
              <a:lumMod val="75000"/>
              <a:lumOff val="25000"/>
            </a:schemeClr>
          </a:solidFill>
          <a:latin typeface="+mn-lt"/>
          <a:ea typeface="+mn-ea"/>
          <a:cs typeface="+mn-cs"/>
        </a:defRPr>
      </a:lvl3pPr>
      <a:lvl4pPr marL="12001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4pPr>
      <a:lvl5pPr marL="15430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l="34899" t="41169" r="361" b="-234"/>
          <a:stretch/>
        </p:blipFill>
        <p:spPr>
          <a:xfrm>
            <a:off x="0" y="-20538"/>
            <a:ext cx="9252520" cy="5184576"/>
          </a:xfrm>
          <a:prstGeom prst="rect">
            <a:avLst/>
          </a:prstGeom>
        </p:spPr>
      </p:pic>
      <p:sp>
        <p:nvSpPr>
          <p:cNvPr id="10" name="Rectangle 9">
            <a:extLst>
              <a:ext uri="{FF2B5EF4-FFF2-40B4-BE49-F238E27FC236}">
                <a16:creationId xmlns:a16="http://schemas.microsoft.com/office/drawing/2014/main" id="{E9C44ADE-5969-E345-9A29-D3F18514F321}"/>
              </a:ext>
            </a:extLst>
          </p:cNvPr>
          <p:cNvSpPr/>
          <p:nvPr/>
        </p:nvSpPr>
        <p:spPr>
          <a:xfrm>
            <a:off x="5334000" y="2343150"/>
            <a:ext cx="3581400" cy="2514600"/>
          </a:xfrm>
          <a:prstGeom prst="rect">
            <a:avLst/>
          </a:prstGeom>
          <a:noFill/>
          <a:ln w="571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7985AB16-A654-B842-91B1-87A656B0390F}"/>
              </a:ext>
            </a:extLst>
          </p:cNvPr>
          <p:cNvSpPr/>
          <p:nvPr/>
        </p:nvSpPr>
        <p:spPr>
          <a:xfrm>
            <a:off x="5410200" y="2419350"/>
            <a:ext cx="3429000" cy="2362200"/>
          </a:xfrm>
          <a:prstGeom prst="rect">
            <a:avLst/>
          </a:prstGeom>
          <a:solidFill>
            <a:schemeClr val="bg1"/>
          </a:solidFill>
          <a:ln w="285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12" name="TextBox 11">
            <a:extLst>
              <a:ext uri="{FF2B5EF4-FFF2-40B4-BE49-F238E27FC236}">
                <a16:creationId xmlns:a16="http://schemas.microsoft.com/office/drawing/2014/main" id="{3086809A-4301-AD41-933D-AE418453FFDA}"/>
              </a:ext>
            </a:extLst>
          </p:cNvPr>
          <p:cNvSpPr txBox="1"/>
          <p:nvPr/>
        </p:nvSpPr>
        <p:spPr>
          <a:xfrm>
            <a:off x="5486400" y="2507843"/>
            <a:ext cx="3276600" cy="2185214"/>
          </a:xfrm>
          <a:prstGeom prst="rect">
            <a:avLst/>
          </a:prstGeom>
          <a:noFill/>
        </p:spPr>
        <p:txBody>
          <a:bodyPr wrap="square" rtlCol="0">
            <a:spAutoFit/>
          </a:bodyPr>
          <a:lstStyle/>
          <a:p>
            <a:pPr algn="ctr"/>
            <a:r>
              <a:rPr lang="en-US" sz="3400" b="1" dirty="0">
                <a:latin typeface="Calibri" panose="020F0502020204030204" pitchFamily="34" charset="0"/>
                <a:cs typeface="Calibri" panose="020F0502020204030204" pitchFamily="34" charset="0"/>
              </a:rPr>
              <a:t>The Importance And Value Of Living A Simple Life</a:t>
            </a:r>
            <a:endParaRPr lang="en-ID" sz="3400" b="1" dirty="0">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500"/>
                                  </p:stCondLst>
                                  <p:childTnLst>
                                    <p:set>
                                      <p:cBhvr>
                                        <p:cTn id="6" dur="1" fill="hold">
                                          <p:stCondLst>
                                            <p:cond delay="0"/>
                                          </p:stCondLst>
                                        </p:cTn>
                                        <p:tgtEl>
                                          <p:spTgt spid="12"/>
                                        </p:tgtEl>
                                        <p:attrNameLst>
                                          <p:attrName>style.visibility</p:attrName>
                                        </p:attrNameLst>
                                      </p:cBhvr>
                                      <p:to>
                                        <p:strVal val="visible"/>
                                      </p:to>
                                    </p:set>
                                    <p:animEffect transition="in" filter="dissolve">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22974-DCBF-0441-8409-510318AB50E5}"/>
              </a:ext>
            </a:extLst>
          </p:cNvPr>
          <p:cNvSpPr>
            <a:spLocks noGrp="1"/>
          </p:cNvSpPr>
          <p:nvPr>
            <p:ph type="title"/>
          </p:nvPr>
        </p:nvSpPr>
        <p:spPr>
          <a:xfrm>
            <a:off x="1148835" y="1491630"/>
            <a:ext cx="6447501" cy="530374"/>
          </a:xfrm>
        </p:spPr>
        <p:txBody>
          <a:bodyPr>
            <a:normAutofit/>
          </a:bodyPr>
          <a:lstStyle/>
          <a:p>
            <a:r>
              <a:rPr lang="en-US" dirty="0"/>
              <a:t>Why Is Being Simple Important? </a:t>
            </a:r>
            <a:endParaRPr lang="en-ID" dirty="0"/>
          </a:p>
        </p:txBody>
      </p:sp>
      <p:sp>
        <p:nvSpPr>
          <p:cNvPr id="3" name="Content Placeholder 2">
            <a:extLst>
              <a:ext uri="{FF2B5EF4-FFF2-40B4-BE49-F238E27FC236}">
                <a16:creationId xmlns:a16="http://schemas.microsoft.com/office/drawing/2014/main" id="{D24F929B-AAC0-2442-9D8F-2FD34352A893}"/>
              </a:ext>
            </a:extLst>
          </p:cNvPr>
          <p:cNvSpPr>
            <a:spLocks noGrp="1"/>
          </p:cNvSpPr>
          <p:nvPr>
            <p:ph idx="1"/>
          </p:nvPr>
        </p:nvSpPr>
        <p:spPr>
          <a:xfrm>
            <a:off x="1148835" y="2067694"/>
            <a:ext cx="4071237" cy="2376264"/>
          </a:xfrm>
        </p:spPr>
        <p:txBody>
          <a:bodyPr>
            <a:normAutofit/>
          </a:bodyPr>
          <a:lstStyle/>
          <a:p>
            <a:r>
              <a:rPr lang="en-US" dirty="0"/>
              <a:t>Nowadays, there's more need to adopt a simple lifestyle because of the unhappiness that lies in the pressure of joining this life's rat race. </a:t>
            </a:r>
            <a:endParaRPr lang="en-ID" dirty="0"/>
          </a:p>
        </p:txBody>
      </p:sp>
    </p:spTree>
    <p:extLst>
      <p:ext uri="{BB962C8B-B14F-4D97-AF65-F5344CB8AC3E}">
        <p14:creationId xmlns:p14="http://schemas.microsoft.com/office/powerpoint/2010/main" val="39680790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3" presetClass="entr" presetSubtype="5"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blinds(vertical)">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971600" y="1059582"/>
            <a:ext cx="4968552" cy="3312368"/>
          </a:xfrm>
        </p:spPr>
        <p:txBody>
          <a:bodyPr>
            <a:normAutofit/>
          </a:bodyPr>
          <a:lstStyle/>
          <a:p>
            <a:pPr algn="ctr"/>
            <a:r>
              <a:rPr lang="en-US" dirty="0"/>
              <a:t>According to statistics, people now experience more anxiety, stress, and sleeplessness than before, but we can reduce several psychological issues and fix lots of our present-day problems by encouraging a simple lifestyle. </a:t>
            </a:r>
            <a:endParaRPr lang="en-ID" dirty="0"/>
          </a:p>
        </p:txBody>
      </p:sp>
    </p:spTree>
    <p:extLst>
      <p:ext uri="{BB962C8B-B14F-4D97-AF65-F5344CB8AC3E}">
        <p14:creationId xmlns:p14="http://schemas.microsoft.com/office/powerpoint/2010/main" val="15687248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5"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vertic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899592" y="843558"/>
            <a:ext cx="4392488" cy="504056"/>
          </a:xfrm>
        </p:spPr>
        <p:txBody>
          <a:bodyPr>
            <a:normAutofit/>
          </a:bodyPr>
          <a:lstStyle/>
          <a:p>
            <a:r>
              <a:rPr lang="en-US" dirty="0"/>
              <a:t>For instance: </a:t>
            </a:r>
            <a:endParaRPr lang="en-ID" dirty="0"/>
          </a:p>
        </p:txBody>
      </p:sp>
      <p:sp>
        <p:nvSpPr>
          <p:cNvPr id="4" name="Content Placeholder 2">
            <a:extLst>
              <a:ext uri="{FF2B5EF4-FFF2-40B4-BE49-F238E27FC236}">
                <a16:creationId xmlns:a16="http://schemas.microsoft.com/office/drawing/2014/main" id="{92547368-5726-9A47-8671-D83AFC1A21E2}"/>
              </a:ext>
            </a:extLst>
          </p:cNvPr>
          <p:cNvSpPr txBox="1">
            <a:spLocks/>
          </p:cNvSpPr>
          <p:nvPr/>
        </p:nvSpPr>
        <p:spPr>
          <a:xfrm>
            <a:off x="899592" y="1455626"/>
            <a:ext cx="5328592" cy="2556284"/>
          </a:xfrm>
          <a:prstGeom prst="rect">
            <a:avLst/>
          </a:prstGeom>
        </p:spPr>
        <p:txBody>
          <a:bodyPr vert="horz" lIns="91440" tIns="45720" rIns="91440" bIns="45720" rtlCol="0">
            <a:normAutofit/>
          </a:bodyPr>
          <a:lstStyle>
            <a:lvl1pPr marL="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1pPr>
            <a:lvl2pPr marL="3429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2pPr>
            <a:lvl3pPr marL="6858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3pPr>
            <a:lvl4pPr marL="10287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4pPr>
            <a:lvl5pPr marL="13716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a:lstStyle>
          <a:p>
            <a:pPr marL="342900" lvl="0" indent="-342900">
              <a:buFont typeface="Arial" panose="020B0604020202020204" pitchFamily="34" charset="0"/>
              <a:buChar char="•"/>
            </a:pPr>
            <a:r>
              <a:rPr lang="en-US" dirty="0"/>
              <a:t>Meet your friends in person and reduce your usage of social media applications if you want more real human connection.</a:t>
            </a:r>
            <a:endParaRPr lang="en-ID" dirty="0"/>
          </a:p>
          <a:p>
            <a:pPr marL="342900" lvl="0" indent="-342900">
              <a:buFont typeface="Arial" panose="020B0604020202020204" pitchFamily="34" charset="0"/>
              <a:buChar char="•"/>
            </a:pPr>
            <a:r>
              <a:rPr lang="en-US" dirty="0"/>
              <a:t>Reduce chores and obligations if you feel too worried. </a:t>
            </a:r>
            <a:endParaRPr lang="en-ID" dirty="0"/>
          </a:p>
        </p:txBody>
      </p:sp>
    </p:spTree>
    <p:extLst>
      <p:ext uri="{BB962C8B-B14F-4D97-AF65-F5344CB8AC3E}">
        <p14:creationId xmlns:p14="http://schemas.microsoft.com/office/powerpoint/2010/main" val="24169805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5"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vertical)">
                                      <p:cBhvr>
                                        <p:cTn id="7" dur="500"/>
                                        <p:tgtEl>
                                          <p:spTgt spid="3">
                                            <p:txEl>
                                              <p:pRg st="0" end="0"/>
                                            </p:txEl>
                                          </p:spTgt>
                                        </p:tgtEl>
                                      </p:cBhvr>
                                    </p:animEffect>
                                  </p:childTnLst>
                                </p:cTn>
                              </p:par>
                              <p:par>
                                <p:cTn id="8" presetID="3" presetClass="entr" presetSubtype="5" fill="hold" grpId="0" nodeType="withEffect">
                                  <p:stCondLst>
                                    <p:cond delay="50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blinds(vertical)">
                                      <p:cBhvr>
                                        <p:cTn id="10" dur="500"/>
                                        <p:tgtEl>
                                          <p:spTgt spid="4">
                                            <p:txEl>
                                              <p:pRg st="0" end="0"/>
                                            </p:txEl>
                                          </p:spTgt>
                                        </p:tgtEl>
                                      </p:cBhvr>
                                    </p:animEffect>
                                  </p:childTnLst>
                                </p:cTn>
                              </p:par>
                              <p:par>
                                <p:cTn id="11" presetID="3" presetClass="entr" presetSubtype="5" fill="hold" grpId="0" nodeType="withEffect">
                                  <p:stCondLst>
                                    <p:cond delay="100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blinds(vertical)">
                                      <p:cBhvr>
                                        <p:cTn id="13"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92547368-5726-9A47-8671-D83AFC1A21E2}"/>
              </a:ext>
            </a:extLst>
          </p:cNvPr>
          <p:cNvSpPr txBox="1">
            <a:spLocks/>
          </p:cNvSpPr>
          <p:nvPr/>
        </p:nvSpPr>
        <p:spPr>
          <a:xfrm>
            <a:off x="899592" y="1131590"/>
            <a:ext cx="5328592" cy="3168352"/>
          </a:xfrm>
          <a:prstGeom prst="rect">
            <a:avLst/>
          </a:prstGeom>
        </p:spPr>
        <p:txBody>
          <a:bodyPr vert="horz" lIns="91440" tIns="45720" rIns="91440" bIns="45720" rtlCol="0">
            <a:normAutofit/>
          </a:bodyPr>
          <a:lstStyle>
            <a:lvl1pPr marL="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1pPr>
            <a:lvl2pPr marL="3429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2pPr>
            <a:lvl3pPr marL="6858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3pPr>
            <a:lvl4pPr marL="10287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4pPr>
            <a:lvl5pPr marL="13716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a:lstStyle>
          <a:p>
            <a:pPr marL="342900" lvl="0" indent="-342900">
              <a:buFont typeface="Arial" panose="020B0604020202020204" pitchFamily="34" charset="0"/>
              <a:buChar char="•"/>
            </a:pPr>
            <a:r>
              <a:rPr lang="en-US" dirty="0"/>
              <a:t>Be grateful for what you have if you don't want to become greedy. </a:t>
            </a:r>
            <a:endParaRPr lang="en-ID" dirty="0"/>
          </a:p>
          <a:p>
            <a:pPr marL="342900" lvl="0" indent="-342900">
              <a:buFont typeface="Arial" panose="020B0604020202020204" pitchFamily="34" charset="0"/>
              <a:buChar char="•"/>
            </a:pPr>
            <a:r>
              <a:rPr lang="en-US" dirty="0"/>
              <a:t>Buy less if you desire to live sustainably. </a:t>
            </a:r>
            <a:endParaRPr lang="en-ID" dirty="0"/>
          </a:p>
          <a:p>
            <a:pPr marL="342900" lvl="0" indent="-342900">
              <a:buFont typeface="Arial" panose="020B0604020202020204" pitchFamily="34" charset="0"/>
              <a:buChar char="•"/>
            </a:pPr>
            <a:r>
              <a:rPr lang="en-US" dirty="0"/>
              <a:t>Quit the act of comparing yourself with others if you are fed up with your lifestyle inflation. </a:t>
            </a:r>
            <a:endParaRPr lang="en-ID" dirty="0"/>
          </a:p>
        </p:txBody>
      </p:sp>
    </p:spTree>
    <p:extLst>
      <p:ext uri="{BB962C8B-B14F-4D97-AF65-F5344CB8AC3E}">
        <p14:creationId xmlns:p14="http://schemas.microsoft.com/office/powerpoint/2010/main" val="5097531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5" fill="hold" grpId="0"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linds(vertical)">
                                      <p:cBhvr>
                                        <p:cTn id="7" dur="500"/>
                                        <p:tgtEl>
                                          <p:spTgt spid="4">
                                            <p:txEl>
                                              <p:pRg st="0" end="0"/>
                                            </p:txEl>
                                          </p:spTgt>
                                        </p:tgtEl>
                                      </p:cBhvr>
                                    </p:animEffect>
                                  </p:childTnLst>
                                </p:cTn>
                              </p:par>
                              <p:par>
                                <p:cTn id="8" presetID="3" presetClass="entr" presetSubtype="5" fill="hold" grpId="0" nodeType="withEffect">
                                  <p:stCondLst>
                                    <p:cond delay="50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blinds(vertical)">
                                      <p:cBhvr>
                                        <p:cTn id="10" dur="500"/>
                                        <p:tgtEl>
                                          <p:spTgt spid="4">
                                            <p:txEl>
                                              <p:pRg st="1" end="1"/>
                                            </p:txEl>
                                          </p:spTgt>
                                        </p:tgtEl>
                                      </p:cBhvr>
                                    </p:animEffect>
                                  </p:childTnLst>
                                </p:cTn>
                              </p:par>
                              <p:par>
                                <p:cTn id="11" presetID="3" presetClass="entr" presetSubtype="5" fill="hold" grpId="0" nodeType="withEffect">
                                  <p:stCondLst>
                                    <p:cond delay="1000"/>
                                  </p:stCondLst>
                                  <p:childTnLst>
                                    <p:set>
                                      <p:cBhvr>
                                        <p:cTn id="12" dur="1" fill="hold">
                                          <p:stCondLst>
                                            <p:cond delay="0"/>
                                          </p:stCondLst>
                                        </p:cTn>
                                        <p:tgtEl>
                                          <p:spTgt spid="4">
                                            <p:txEl>
                                              <p:pRg st="2" end="2"/>
                                            </p:txEl>
                                          </p:spTgt>
                                        </p:tgtEl>
                                        <p:attrNameLst>
                                          <p:attrName>style.visibility</p:attrName>
                                        </p:attrNameLst>
                                      </p:cBhvr>
                                      <p:to>
                                        <p:strVal val="visible"/>
                                      </p:to>
                                    </p:set>
                                    <p:animEffect transition="in" filter="blinds(vertical)">
                                      <p:cBhvr>
                                        <p:cTn id="13"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92547368-5726-9A47-8671-D83AFC1A21E2}"/>
              </a:ext>
            </a:extLst>
          </p:cNvPr>
          <p:cNvSpPr txBox="1">
            <a:spLocks/>
          </p:cNvSpPr>
          <p:nvPr/>
        </p:nvSpPr>
        <p:spPr>
          <a:xfrm>
            <a:off x="899592" y="1059582"/>
            <a:ext cx="5328592" cy="3168352"/>
          </a:xfrm>
          <a:prstGeom prst="rect">
            <a:avLst/>
          </a:prstGeom>
        </p:spPr>
        <p:txBody>
          <a:bodyPr vert="horz" lIns="91440" tIns="45720" rIns="91440" bIns="45720" rtlCol="0">
            <a:normAutofit/>
          </a:bodyPr>
          <a:lstStyle>
            <a:lvl1pPr marL="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1pPr>
            <a:lvl2pPr marL="3429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2pPr>
            <a:lvl3pPr marL="6858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3pPr>
            <a:lvl4pPr marL="10287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4pPr>
            <a:lvl5pPr marL="13716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a:lstStyle>
          <a:p>
            <a:pPr marL="342900" lvl="0" indent="-342900">
              <a:buFont typeface="Arial" panose="020B0604020202020204" pitchFamily="34" charset="0"/>
              <a:buChar char="•"/>
            </a:pPr>
            <a:r>
              <a:rPr lang="en-US" dirty="0"/>
              <a:t>Declutter your home if you're tired of the mess in your home or office. </a:t>
            </a:r>
            <a:endParaRPr lang="en-ID" dirty="0"/>
          </a:p>
          <a:p>
            <a:pPr marL="342900" lvl="0" indent="-342900">
              <a:buFont typeface="Arial" panose="020B0604020202020204" pitchFamily="34" charset="0"/>
              <a:buChar char="•"/>
            </a:pPr>
            <a:r>
              <a:rPr lang="en-US" dirty="0"/>
              <a:t>Live within your means if you are tired of debts. </a:t>
            </a:r>
            <a:endParaRPr lang="en-ID" dirty="0"/>
          </a:p>
          <a:p>
            <a:pPr marL="342900" lvl="0" indent="-342900">
              <a:buFont typeface="Arial" panose="020B0604020202020204" pitchFamily="34" charset="0"/>
              <a:buChar char="•"/>
            </a:pPr>
            <a:r>
              <a:rPr lang="en-US" dirty="0"/>
              <a:t>Simplify your schedule if you don't want much stress. </a:t>
            </a:r>
            <a:endParaRPr lang="en-ID" dirty="0"/>
          </a:p>
        </p:txBody>
      </p:sp>
    </p:spTree>
    <p:extLst>
      <p:ext uri="{BB962C8B-B14F-4D97-AF65-F5344CB8AC3E}">
        <p14:creationId xmlns:p14="http://schemas.microsoft.com/office/powerpoint/2010/main" val="5906589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5" fill="hold" grpId="0"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linds(vertical)">
                                      <p:cBhvr>
                                        <p:cTn id="7" dur="500"/>
                                        <p:tgtEl>
                                          <p:spTgt spid="4">
                                            <p:txEl>
                                              <p:pRg st="0" end="0"/>
                                            </p:txEl>
                                          </p:spTgt>
                                        </p:tgtEl>
                                      </p:cBhvr>
                                    </p:animEffect>
                                  </p:childTnLst>
                                </p:cTn>
                              </p:par>
                              <p:par>
                                <p:cTn id="8" presetID="3" presetClass="entr" presetSubtype="5" fill="hold" grpId="0" nodeType="withEffect">
                                  <p:stCondLst>
                                    <p:cond delay="50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blinds(vertical)">
                                      <p:cBhvr>
                                        <p:cTn id="10" dur="500"/>
                                        <p:tgtEl>
                                          <p:spTgt spid="4">
                                            <p:txEl>
                                              <p:pRg st="1" end="1"/>
                                            </p:txEl>
                                          </p:spTgt>
                                        </p:tgtEl>
                                      </p:cBhvr>
                                    </p:animEffect>
                                  </p:childTnLst>
                                </p:cTn>
                              </p:par>
                              <p:par>
                                <p:cTn id="11" presetID="3" presetClass="entr" presetSubtype="5" fill="hold" grpId="0" nodeType="withEffect">
                                  <p:stCondLst>
                                    <p:cond delay="1000"/>
                                  </p:stCondLst>
                                  <p:childTnLst>
                                    <p:set>
                                      <p:cBhvr>
                                        <p:cTn id="12" dur="1" fill="hold">
                                          <p:stCondLst>
                                            <p:cond delay="0"/>
                                          </p:stCondLst>
                                        </p:cTn>
                                        <p:tgtEl>
                                          <p:spTgt spid="4">
                                            <p:txEl>
                                              <p:pRg st="2" end="2"/>
                                            </p:txEl>
                                          </p:spTgt>
                                        </p:tgtEl>
                                        <p:attrNameLst>
                                          <p:attrName>style.visibility</p:attrName>
                                        </p:attrNameLst>
                                      </p:cBhvr>
                                      <p:to>
                                        <p:strVal val="visible"/>
                                      </p:to>
                                    </p:set>
                                    <p:animEffect transition="in" filter="blinds(vertical)">
                                      <p:cBhvr>
                                        <p:cTn id="13"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22974-DCBF-0441-8409-510318AB50E5}"/>
              </a:ext>
            </a:extLst>
          </p:cNvPr>
          <p:cNvSpPr>
            <a:spLocks noGrp="1"/>
          </p:cNvSpPr>
          <p:nvPr>
            <p:ph type="title"/>
          </p:nvPr>
        </p:nvSpPr>
        <p:spPr>
          <a:xfrm>
            <a:off x="1148835" y="699542"/>
            <a:ext cx="6447501" cy="530374"/>
          </a:xfrm>
        </p:spPr>
        <p:txBody>
          <a:bodyPr>
            <a:normAutofit/>
          </a:bodyPr>
          <a:lstStyle/>
          <a:p>
            <a:r>
              <a:rPr lang="en-US" dirty="0"/>
              <a:t>The Value Of Simplicity In Life </a:t>
            </a:r>
            <a:endParaRPr lang="en-ID" dirty="0"/>
          </a:p>
        </p:txBody>
      </p:sp>
      <p:sp>
        <p:nvSpPr>
          <p:cNvPr id="3" name="Content Placeholder 2">
            <a:extLst>
              <a:ext uri="{FF2B5EF4-FFF2-40B4-BE49-F238E27FC236}">
                <a16:creationId xmlns:a16="http://schemas.microsoft.com/office/drawing/2014/main" id="{D24F929B-AAC0-2442-9D8F-2FD34352A893}"/>
              </a:ext>
            </a:extLst>
          </p:cNvPr>
          <p:cNvSpPr>
            <a:spLocks noGrp="1"/>
          </p:cNvSpPr>
          <p:nvPr>
            <p:ph idx="1"/>
          </p:nvPr>
        </p:nvSpPr>
        <p:spPr>
          <a:xfrm>
            <a:off x="1148835" y="1275606"/>
            <a:ext cx="4071237" cy="936104"/>
          </a:xfrm>
        </p:spPr>
        <p:txBody>
          <a:bodyPr>
            <a:normAutofit/>
          </a:bodyPr>
          <a:lstStyle/>
          <a:p>
            <a:r>
              <a:rPr lang="en-US" dirty="0"/>
              <a:t>There are lots of values embedded in simplicity. </a:t>
            </a:r>
            <a:endParaRPr lang="en-ID" dirty="0"/>
          </a:p>
        </p:txBody>
      </p:sp>
      <p:pic>
        <p:nvPicPr>
          <p:cNvPr id="2050" name="Picture 2" descr="Free Photo of Poppy Flower on Light Blue Background Stock Photo">
            <a:extLst>
              <a:ext uri="{FF2B5EF4-FFF2-40B4-BE49-F238E27FC236}">
                <a16:creationId xmlns:a16="http://schemas.microsoft.com/office/drawing/2014/main" id="{BD05298A-57AD-9841-B618-CE4BCF76E1E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9752" y="2292254"/>
            <a:ext cx="2493376" cy="1995686"/>
          </a:xfrm>
          <a:prstGeom prst="rect">
            <a:avLst/>
          </a:prstGeom>
          <a:noFill/>
          <a:ln w="15875">
            <a:solidFill>
              <a:schemeClr val="tx1">
                <a:lumMod val="85000"/>
                <a:lumOff val="1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071604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18" presetClass="entr" presetSubtype="6" fill="hold" grpId="0" nodeType="withEffect">
                                  <p:stCondLst>
                                    <p:cond delay="10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strips(downRight)">
                                      <p:cBhvr>
                                        <p:cTn id="11" dur="500"/>
                                        <p:tgtEl>
                                          <p:spTgt spid="3">
                                            <p:txEl>
                                              <p:pRg st="0" end="0"/>
                                            </p:txEl>
                                          </p:spTgt>
                                        </p:tgtEl>
                                      </p:cBhvr>
                                    </p:animEffect>
                                  </p:childTnLst>
                                </p:cTn>
                              </p:par>
                              <p:par>
                                <p:cTn id="12" presetID="2" presetClass="entr" presetSubtype="4" fill="hold" nodeType="withEffect">
                                  <p:stCondLst>
                                    <p:cond delay="0"/>
                                  </p:stCondLst>
                                  <p:childTnLst>
                                    <p:set>
                                      <p:cBhvr>
                                        <p:cTn id="13" dur="1" fill="hold">
                                          <p:stCondLst>
                                            <p:cond delay="0"/>
                                          </p:stCondLst>
                                        </p:cTn>
                                        <p:tgtEl>
                                          <p:spTgt spid="2050"/>
                                        </p:tgtEl>
                                        <p:attrNameLst>
                                          <p:attrName>style.visibility</p:attrName>
                                        </p:attrNameLst>
                                      </p:cBhvr>
                                      <p:to>
                                        <p:strVal val="visible"/>
                                      </p:to>
                                    </p:set>
                                    <p:anim calcmode="lin" valueType="num">
                                      <p:cBhvr additive="base">
                                        <p:cTn id="14" dur="500" fill="hold"/>
                                        <p:tgtEl>
                                          <p:spTgt spid="2050"/>
                                        </p:tgtEl>
                                        <p:attrNameLst>
                                          <p:attrName>ppt_x</p:attrName>
                                        </p:attrNameLst>
                                      </p:cBhvr>
                                      <p:tavLst>
                                        <p:tav tm="0">
                                          <p:val>
                                            <p:strVal val="#ppt_x"/>
                                          </p:val>
                                        </p:tav>
                                        <p:tav tm="100000">
                                          <p:val>
                                            <p:strVal val="#ppt_x"/>
                                          </p:val>
                                        </p:tav>
                                      </p:tavLst>
                                    </p:anim>
                                    <p:anim calcmode="lin" valueType="num">
                                      <p:cBhvr additive="base">
                                        <p:cTn id="15" dur="500" fill="hold"/>
                                        <p:tgtEl>
                                          <p:spTgt spid="20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563638"/>
            <a:ext cx="4680520" cy="3024336"/>
          </a:xfrm>
        </p:spPr>
        <p:txBody>
          <a:bodyPr>
            <a:normAutofit/>
          </a:bodyPr>
          <a:lstStyle/>
          <a:p>
            <a:pPr algn="ctr"/>
            <a:r>
              <a:rPr lang="en-US" dirty="0"/>
              <a:t>Simplicity helps you appreciate inner beauty, find your true nature, know yourself better, enjoy a clear mind and intellect, and appreciate the little things in life. </a:t>
            </a:r>
            <a:endParaRPr lang="en-ID" dirty="0"/>
          </a:p>
        </p:txBody>
      </p:sp>
    </p:spTree>
    <p:extLst>
      <p:ext uri="{BB962C8B-B14F-4D97-AF65-F5344CB8AC3E}">
        <p14:creationId xmlns:p14="http://schemas.microsoft.com/office/powerpoint/2010/main" val="4730227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Righ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043608" y="555526"/>
            <a:ext cx="4680520" cy="1368152"/>
          </a:xfrm>
        </p:spPr>
        <p:txBody>
          <a:bodyPr>
            <a:normAutofit/>
          </a:bodyPr>
          <a:lstStyle/>
          <a:p>
            <a:r>
              <a:rPr lang="en-US" dirty="0"/>
              <a:t>Beyond all of that, its values pose much significance, and here are some of these values: </a:t>
            </a:r>
            <a:endParaRPr lang="en-ID" dirty="0"/>
          </a:p>
        </p:txBody>
      </p:sp>
      <p:sp>
        <p:nvSpPr>
          <p:cNvPr id="4" name="Content Placeholder 2">
            <a:extLst>
              <a:ext uri="{FF2B5EF4-FFF2-40B4-BE49-F238E27FC236}">
                <a16:creationId xmlns:a16="http://schemas.microsoft.com/office/drawing/2014/main" id="{5512BA08-4DD3-EA4B-9BE3-75163F197CB4}"/>
              </a:ext>
            </a:extLst>
          </p:cNvPr>
          <p:cNvSpPr txBox="1">
            <a:spLocks/>
          </p:cNvSpPr>
          <p:nvPr/>
        </p:nvSpPr>
        <p:spPr>
          <a:xfrm>
            <a:off x="1043608" y="1851670"/>
            <a:ext cx="5544616" cy="2520280"/>
          </a:xfrm>
          <a:prstGeom prst="rect">
            <a:avLst/>
          </a:prstGeom>
        </p:spPr>
        <p:txBody>
          <a:bodyPr vert="horz" lIns="91440" tIns="45720" rIns="91440" bIns="45720" rtlCol="0">
            <a:normAutofit/>
          </a:bodyPr>
          <a:lstStyle>
            <a:lvl1pPr marL="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1pPr>
            <a:lvl2pPr marL="3429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2pPr>
            <a:lvl3pPr marL="6858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3pPr>
            <a:lvl4pPr marL="10287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4pPr>
            <a:lvl5pPr marL="13716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a:lstStyle>
          <a:p>
            <a:pPr marL="342900" lvl="0" indent="-342900">
              <a:buFont typeface="Arial" panose="020B0604020202020204" pitchFamily="34" charset="0"/>
              <a:buChar char="•"/>
            </a:pPr>
            <a:r>
              <a:rPr lang="en-US" dirty="0"/>
              <a:t>Simplicity serves to recognize the true path to happiness which is found in the reduction of certain essentials and not in materialism. </a:t>
            </a:r>
            <a:endParaRPr lang="en-ID" dirty="0"/>
          </a:p>
          <a:p>
            <a:pPr marL="342900" lvl="0" indent="-342900">
              <a:buFont typeface="Arial" panose="020B0604020202020204" pitchFamily="34" charset="0"/>
              <a:buChar char="•"/>
            </a:pPr>
            <a:r>
              <a:rPr lang="en-US" dirty="0"/>
              <a:t>Simplicity preaches the importance of treating money with care. </a:t>
            </a:r>
            <a:endParaRPr lang="en-ID" dirty="0"/>
          </a:p>
        </p:txBody>
      </p:sp>
    </p:spTree>
    <p:extLst>
      <p:ext uri="{BB962C8B-B14F-4D97-AF65-F5344CB8AC3E}">
        <p14:creationId xmlns:p14="http://schemas.microsoft.com/office/powerpoint/2010/main" val="26969727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Right)">
                                      <p:cBhvr>
                                        <p:cTn id="7" dur="500"/>
                                        <p:tgtEl>
                                          <p:spTgt spid="3">
                                            <p:txEl>
                                              <p:pRg st="0" end="0"/>
                                            </p:txEl>
                                          </p:spTgt>
                                        </p:tgtEl>
                                      </p:cBhvr>
                                    </p:animEffect>
                                  </p:childTnLst>
                                </p:cTn>
                              </p:par>
                              <p:par>
                                <p:cTn id="8" presetID="18" presetClass="entr" presetSubtype="6" fill="hold" grpId="0" nodeType="withEffect">
                                  <p:stCondLst>
                                    <p:cond delay="50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strips(downRight)">
                                      <p:cBhvr>
                                        <p:cTn id="10" dur="500"/>
                                        <p:tgtEl>
                                          <p:spTgt spid="4">
                                            <p:txEl>
                                              <p:pRg st="0" end="0"/>
                                            </p:txEl>
                                          </p:spTgt>
                                        </p:tgtEl>
                                      </p:cBhvr>
                                    </p:animEffect>
                                  </p:childTnLst>
                                </p:cTn>
                              </p:par>
                              <p:par>
                                <p:cTn id="11" presetID="18" presetClass="entr" presetSubtype="6" fill="hold" grpId="0" nodeType="withEffect">
                                  <p:stCondLst>
                                    <p:cond delay="100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strips(downRight)">
                                      <p:cBhvr>
                                        <p:cTn id="13"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5512BA08-4DD3-EA4B-9BE3-75163F197CB4}"/>
              </a:ext>
            </a:extLst>
          </p:cNvPr>
          <p:cNvSpPr txBox="1">
            <a:spLocks/>
          </p:cNvSpPr>
          <p:nvPr/>
        </p:nvSpPr>
        <p:spPr>
          <a:xfrm>
            <a:off x="1043608" y="1347614"/>
            <a:ext cx="5544616" cy="2520280"/>
          </a:xfrm>
          <a:prstGeom prst="rect">
            <a:avLst/>
          </a:prstGeom>
        </p:spPr>
        <p:txBody>
          <a:bodyPr vert="horz" lIns="91440" tIns="45720" rIns="91440" bIns="45720" rtlCol="0">
            <a:normAutofit/>
          </a:bodyPr>
          <a:lstStyle>
            <a:lvl1pPr marL="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1pPr>
            <a:lvl2pPr marL="3429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2pPr>
            <a:lvl3pPr marL="6858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3pPr>
            <a:lvl4pPr marL="10287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4pPr>
            <a:lvl5pPr marL="13716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a:lstStyle>
          <a:p>
            <a:pPr marL="342900" lvl="0" indent="-342900">
              <a:buFont typeface="Arial" panose="020B0604020202020204" pitchFamily="34" charset="0"/>
              <a:buChar char="•"/>
            </a:pPr>
            <a:r>
              <a:rPr lang="en-US" dirty="0"/>
              <a:t>Simplicity helps to caution our unnecessary desires and helps us to know our needs. </a:t>
            </a:r>
            <a:endParaRPr lang="en-ID" dirty="0"/>
          </a:p>
          <a:p>
            <a:pPr marL="342900" lvl="0" indent="-342900">
              <a:buFont typeface="Arial" panose="020B0604020202020204" pitchFamily="34" charset="0"/>
              <a:buChar char="•"/>
            </a:pPr>
            <a:r>
              <a:rPr lang="en-US" dirty="0"/>
              <a:t>Simplicity encourages a lifestyle that is void of waste and excessiveness. </a:t>
            </a:r>
            <a:endParaRPr lang="en-ID" dirty="0"/>
          </a:p>
        </p:txBody>
      </p:sp>
    </p:spTree>
    <p:extLst>
      <p:ext uri="{BB962C8B-B14F-4D97-AF65-F5344CB8AC3E}">
        <p14:creationId xmlns:p14="http://schemas.microsoft.com/office/powerpoint/2010/main" val="12931205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strips(downRight)">
                                      <p:cBhvr>
                                        <p:cTn id="7" dur="500"/>
                                        <p:tgtEl>
                                          <p:spTgt spid="4">
                                            <p:txEl>
                                              <p:pRg st="0" end="0"/>
                                            </p:txEl>
                                          </p:spTgt>
                                        </p:tgtEl>
                                      </p:cBhvr>
                                    </p:animEffect>
                                  </p:childTnLst>
                                </p:cTn>
                              </p:par>
                              <p:par>
                                <p:cTn id="8" presetID="18" presetClass="entr" presetSubtype="6" fill="hold" grpId="0" nodeType="withEffect">
                                  <p:stCondLst>
                                    <p:cond delay="50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strips(downRight)">
                                      <p:cBhvr>
                                        <p:cTn id="10"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5512BA08-4DD3-EA4B-9BE3-75163F197CB4}"/>
              </a:ext>
            </a:extLst>
          </p:cNvPr>
          <p:cNvSpPr txBox="1">
            <a:spLocks/>
          </p:cNvSpPr>
          <p:nvPr/>
        </p:nvSpPr>
        <p:spPr>
          <a:xfrm>
            <a:off x="1043608" y="1491630"/>
            <a:ext cx="5544616" cy="2520280"/>
          </a:xfrm>
          <a:prstGeom prst="rect">
            <a:avLst/>
          </a:prstGeom>
        </p:spPr>
        <p:txBody>
          <a:bodyPr vert="horz" lIns="91440" tIns="45720" rIns="91440" bIns="45720" rtlCol="0">
            <a:normAutofit/>
          </a:bodyPr>
          <a:lstStyle>
            <a:lvl1pPr marL="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1pPr>
            <a:lvl2pPr marL="3429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2pPr>
            <a:lvl3pPr marL="6858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3pPr>
            <a:lvl4pPr marL="10287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4pPr>
            <a:lvl5pPr marL="13716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a:lstStyle>
          <a:p>
            <a:pPr marL="342900" lvl="0" indent="-342900">
              <a:buFont typeface="Arial" panose="020B0604020202020204" pitchFamily="34" charset="0"/>
              <a:buChar char="•"/>
            </a:pPr>
            <a:r>
              <a:rPr lang="en-US" dirty="0"/>
              <a:t>Simplicity creates the map to follow to resist false beliefs about wealth, peer pressure, fear, and greed. </a:t>
            </a:r>
            <a:endParaRPr lang="en-ID" dirty="0"/>
          </a:p>
          <a:p>
            <a:pPr marL="342900" lvl="0" indent="-342900">
              <a:buFont typeface="Arial" panose="020B0604020202020204" pitchFamily="34" charset="0"/>
              <a:buChar char="•"/>
            </a:pPr>
            <a:r>
              <a:rPr lang="en-US" dirty="0"/>
              <a:t>Simplicity emboldens us to treasure our values and not discard our beliefs. </a:t>
            </a:r>
            <a:endParaRPr lang="en-ID" dirty="0"/>
          </a:p>
        </p:txBody>
      </p:sp>
    </p:spTree>
    <p:extLst>
      <p:ext uri="{BB962C8B-B14F-4D97-AF65-F5344CB8AC3E}">
        <p14:creationId xmlns:p14="http://schemas.microsoft.com/office/powerpoint/2010/main" val="36699572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strips(downRight)">
                                      <p:cBhvr>
                                        <p:cTn id="7" dur="500"/>
                                        <p:tgtEl>
                                          <p:spTgt spid="4">
                                            <p:txEl>
                                              <p:pRg st="0" end="0"/>
                                            </p:txEl>
                                          </p:spTgt>
                                        </p:tgtEl>
                                      </p:cBhvr>
                                    </p:animEffect>
                                  </p:childTnLst>
                                </p:cTn>
                              </p:par>
                              <p:par>
                                <p:cTn id="8" presetID="18" presetClass="entr" presetSubtype="6" fill="hold" grpId="0" nodeType="withEffect">
                                  <p:stCondLst>
                                    <p:cond delay="50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strips(downRight)">
                                      <p:cBhvr>
                                        <p:cTn id="10"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419622"/>
            <a:ext cx="4608512" cy="2952328"/>
          </a:xfrm>
        </p:spPr>
        <p:txBody>
          <a:bodyPr>
            <a:normAutofit/>
          </a:bodyPr>
          <a:lstStyle/>
          <a:p>
            <a:pPr algn="ctr"/>
            <a:r>
              <a:rPr lang="en-US" dirty="0"/>
              <a:t>In today's modern world, the idea of living a simple life is getting more reception from people as its value is becoming significantly increased. </a:t>
            </a:r>
            <a:endParaRPr lang="en-ID" dirty="0">
              <a:solidFill>
                <a:schemeClr val="tx1">
                  <a:lumMod val="85000"/>
                  <a:lumOff val="15000"/>
                </a:schemeClr>
              </a:solidFill>
            </a:endParaRPr>
          </a:p>
        </p:txBody>
      </p:sp>
    </p:spTree>
    <p:extLst>
      <p:ext uri="{BB962C8B-B14F-4D97-AF65-F5344CB8AC3E}">
        <p14:creationId xmlns:p14="http://schemas.microsoft.com/office/powerpoint/2010/main" val="3544111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5512BA08-4DD3-EA4B-9BE3-75163F197CB4}"/>
              </a:ext>
            </a:extLst>
          </p:cNvPr>
          <p:cNvSpPr txBox="1">
            <a:spLocks/>
          </p:cNvSpPr>
          <p:nvPr/>
        </p:nvSpPr>
        <p:spPr>
          <a:xfrm>
            <a:off x="1043608" y="1275606"/>
            <a:ext cx="5544616" cy="2520280"/>
          </a:xfrm>
          <a:prstGeom prst="rect">
            <a:avLst/>
          </a:prstGeom>
        </p:spPr>
        <p:txBody>
          <a:bodyPr vert="horz" lIns="91440" tIns="45720" rIns="91440" bIns="45720" rtlCol="0">
            <a:normAutofit/>
          </a:bodyPr>
          <a:lstStyle>
            <a:lvl1pPr marL="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1pPr>
            <a:lvl2pPr marL="3429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2pPr>
            <a:lvl3pPr marL="6858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3pPr>
            <a:lvl4pPr marL="10287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4pPr>
            <a:lvl5pPr marL="13716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a:lstStyle>
          <a:p>
            <a:pPr marL="342900" lvl="0" indent="-342900">
              <a:buFont typeface="Arial" panose="020B0604020202020204" pitchFamily="34" charset="0"/>
              <a:buChar char="•"/>
            </a:pPr>
            <a:r>
              <a:rPr lang="en-US" dirty="0"/>
              <a:t>Simplicity helps to query the need to purchase unneeded products by questioning consumerism. </a:t>
            </a:r>
            <a:endParaRPr lang="en-ID" dirty="0"/>
          </a:p>
          <a:p>
            <a:pPr marL="342900" lvl="0" indent="-342900">
              <a:buFont typeface="Arial" panose="020B0604020202020204" pitchFamily="34" charset="0"/>
              <a:buChar char="•"/>
            </a:pPr>
            <a:r>
              <a:rPr lang="en-US" dirty="0"/>
              <a:t>Simplicity preaches and supports acceptance of all living beings and their values.</a:t>
            </a:r>
            <a:endParaRPr lang="en-ID" dirty="0"/>
          </a:p>
        </p:txBody>
      </p:sp>
    </p:spTree>
    <p:extLst>
      <p:ext uri="{BB962C8B-B14F-4D97-AF65-F5344CB8AC3E}">
        <p14:creationId xmlns:p14="http://schemas.microsoft.com/office/powerpoint/2010/main" val="41029618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strips(downRight)">
                                      <p:cBhvr>
                                        <p:cTn id="7" dur="500"/>
                                        <p:tgtEl>
                                          <p:spTgt spid="4">
                                            <p:txEl>
                                              <p:pRg st="0" end="0"/>
                                            </p:txEl>
                                          </p:spTgt>
                                        </p:tgtEl>
                                      </p:cBhvr>
                                    </p:animEffect>
                                  </p:childTnLst>
                                </p:cTn>
                              </p:par>
                              <p:par>
                                <p:cTn id="8" presetID="18" presetClass="entr" presetSubtype="6" fill="hold" grpId="0" nodeType="withEffect">
                                  <p:stCondLst>
                                    <p:cond delay="50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strips(downRight)">
                                      <p:cBhvr>
                                        <p:cTn id="10"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5512BA08-4DD3-EA4B-9BE3-75163F197CB4}"/>
              </a:ext>
            </a:extLst>
          </p:cNvPr>
          <p:cNvSpPr txBox="1">
            <a:spLocks/>
          </p:cNvSpPr>
          <p:nvPr/>
        </p:nvSpPr>
        <p:spPr>
          <a:xfrm>
            <a:off x="1043608" y="1347614"/>
            <a:ext cx="5544616" cy="2520280"/>
          </a:xfrm>
          <a:prstGeom prst="rect">
            <a:avLst/>
          </a:prstGeom>
        </p:spPr>
        <p:txBody>
          <a:bodyPr vert="horz" lIns="91440" tIns="45720" rIns="91440" bIns="45720" rtlCol="0">
            <a:normAutofit/>
          </a:bodyPr>
          <a:lstStyle>
            <a:lvl1pPr marL="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1pPr>
            <a:lvl2pPr marL="3429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2pPr>
            <a:lvl3pPr marL="6858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3pPr>
            <a:lvl4pPr marL="10287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4pPr>
            <a:lvl5pPr marL="13716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a:lstStyle>
          <a:p>
            <a:pPr marL="342900" lvl="0" indent="-342900">
              <a:buFont typeface="Arial" panose="020B0604020202020204" pitchFamily="34" charset="0"/>
              <a:buChar char="•"/>
            </a:pPr>
            <a:r>
              <a:rPr lang="en-US" dirty="0"/>
              <a:t>Simplicity is living more sustainably.</a:t>
            </a:r>
            <a:endParaRPr lang="en-ID" dirty="0"/>
          </a:p>
          <a:p>
            <a:pPr marL="342900" lvl="0" indent="-342900">
              <a:buFont typeface="Arial" panose="020B0604020202020204" pitchFamily="34" charset="0"/>
              <a:buChar char="•"/>
            </a:pPr>
            <a:r>
              <a:rPr lang="en-US" dirty="0"/>
              <a:t>Simplicity is about keeping a clear and relaxed mind.</a:t>
            </a:r>
            <a:endParaRPr lang="en-ID" dirty="0"/>
          </a:p>
          <a:p>
            <a:pPr marL="342900" lvl="0" indent="-342900">
              <a:buFont typeface="Arial" panose="020B0604020202020204" pitchFamily="34" charset="0"/>
              <a:buChar char="•"/>
            </a:pPr>
            <a:r>
              <a:rPr lang="en-US" dirty="0"/>
              <a:t>Simplicity helps to value the simple things in life.</a:t>
            </a:r>
            <a:endParaRPr lang="en-ID" dirty="0"/>
          </a:p>
        </p:txBody>
      </p:sp>
    </p:spTree>
    <p:extLst>
      <p:ext uri="{BB962C8B-B14F-4D97-AF65-F5344CB8AC3E}">
        <p14:creationId xmlns:p14="http://schemas.microsoft.com/office/powerpoint/2010/main" val="32034286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strips(downRight)">
                                      <p:cBhvr>
                                        <p:cTn id="7" dur="500"/>
                                        <p:tgtEl>
                                          <p:spTgt spid="4">
                                            <p:txEl>
                                              <p:pRg st="0" end="0"/>
                                            </p:txEl>
                                          </p:spTgt>
                                        </p:tgtEl>
                                      </p:cBhvr>
                                    </p:animEffect>
                                  </p:childTnLst>
                                </p:cTn>
                              </p:par>
                              <p:par>
                                <p:cTn id="8" presetID="18" presetClass="entr" presetSubtype="6" fill="hold" grpId="0" nodeType="withEffect">
                                  <p:stCondLst>
                                    <p:cond delay="50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strips(downRight)">
                                      <p:cBhvr>
                                        <p:cTn id="10" dur="500"/>
                                        <p:tgtEl>
                                          <p:spTgt spid="4">
                                            <p:txEl>
                                              <p:pRg st="1" end="1"/>
                                            </p:txEl>
                                          </p:spTgt>
                                        </p:tgtEl>
                                      </p:cBhvr>
                                    </p:animEffect>
                                  </p:childTnLst>
                                </p:cTn>
                              </p:par>
                              <p:par>
                                <p:cTn id="11" presetID="18" presetClass="entr" presetSubtype="6" fill="hold" grpId="0" nodeType="withEffect">
                                  <p:stCondLst>
                                    <p:cond delay="1000"/>
                                  </p:stCondLst>
                                  <p:childTnLst>
                                    <p:set>
                                      <p:cBhvr>
                                        <p:cTn id="12" dur="1" fill="hold">
                                          <p:stCondLst>
                                            <p:cond delay="0"/>
                                          </p:stCondLst>
                                        </p:cTn>
                                        <p:tgtEl>
                                          <p:spTgt spid="4">
                                            <p:txEl>
                                              <p:pRg st="2" end="2"/>
                                            </p:txEl>
                                          </p:spTgt>
                                        </p:tgtEl>
                                        <p:attrNameLst>
                                          <p:attrName>style.visibility</p:attrName>
                                        </p:attrNameLst>
                                      </p:cBhvr>
                                      <p:to>
                                        <p:strVal val="visible"/>
                                      </p:to>
                                    </p:set>
                                    <p:animEffect transition="in" filter="strips(downRight)">
                                      <p:cBhvr>
                                        <p:cTn id="13"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5512BA08-4DD3-EA4B-9BE3-75163F197CB4}"/>
              </a:ext>
            </a:extLst>
          </p:cNvPr>
          <p:cNvSpPr txBox="1">
            <a:spLocks/>
          </p:cNvSpPr>
          <p:nvPr/>
        </p:nvSpPr>
        <p:spPr>
          <a:xfrm>
            <a:off x="1043608" y="1707654"/>
            <a:ext cx="5544616" cy="2520280"/>
          </a:xfrm>
          <a:prstGeom prst="rect">
            <a:avLst/>
          </a:prstGeom>
        </p:spPr>
        <p:txBody>
          <a:bodyPr vert="horz" lIns="91440" tIns="45720" rIns="91440" bIns="45720" rtlCol="0">
            <a:normAutofit/>
          </a:bodyPr>
          <a:lstStyle>
            <a:lvl1pPr marL="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1pPr>
            <a:lvl2pPr marL="3429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2pPr>
            <a:lvl3pPr marL="6858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3pPr>
            <a:lvl4pPr marL="10287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4pPr>
            <a:lvl5pPr marL="13716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a:lstStyle>
          <a:p>
            <a:pPr marL="342900" lvl="0" indent="-342900">
              <a:buFont typeface="Arial" panose="020B0604020202020204" pitchFamily="34" charset="0"/>
              <a:buChar char="•"/>
            </a:pPr>
            <a:r>
              <a:rPr lang="en-US" dirty="0"/>
              <a:t>Simplicity helps to avoid unnecessary and disturbing complications. </a:t>
            </a:r>
            <a:endParaRPr lang="en-ID" dirty="0"/>
          </a:p>
          <a:p>
            <a:pPr marL="342900" lvl="0" indent="-342900">
              <a:buFont typeface="Arial" panose="020B0604020202020204" pitchFamily="34" charset="0"/>
              <a:buChar char="•"/>
            </a:pPr>
            <a:r>
              <a:rPr lang="en-US" dirty="0"/>
              <a:t>Simplicity is calming.</a:t>
            </a:r>
            <a:endParaRPr lang="en-ID" dirty="0"/>
          </a:p>
          <a:p>
            <a:pPr marL="342900" lvl="0" indent="-342900">
              <a:buFont typeface="Arial" panose="020B0604020202020204" pitchFamily="34" charset="0"/>
              <a:buChar char="•"/>
            </a:pPr>
            <a:r>
              <a:rPr lang="en-US" dirty="0"/>
              <a:t>Simplicity is natural and beautiful. </a:t>
            </a:r>
            <a:endParaRPr lang="en-ID" dirty="0"/>
          </a:p>
        </p:txBody>
      </p:sp>
    </p:spTree>
    <p:extLst>
      <p:ext uri="{BB962C8B-B14F-4D97-AF65-F5344CB8AC3E}">
        <p14:creationId xmlns:p14="http://schemas.microsoft.com/office/powerpoint/2010/main" val="2721165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strips(downRight)">
                                      <p:cBhvr>
                                        <p:cTn id="7" dur="500"/>
                                        <p:tgtEl>
                                          <p:spTgt spid="4">
                                            <p:txEl>
                                              <p:pRg st="0" end="0"/>
                                            </p:txEl>
                                          </p:spTgt>
                                        </p:tgtEl>
                                      </p:cBhvr>
                                    </p:animEffect>
                                  </p:childTnLst>
                                </p:cTn>
                              </p:par>
                              <p:par>
                                <p:cTn id="8" presetID="18" presetClass="entr" presetSubtype="6" fill="hold" grpId="0" nodeType="withEffect">
                                  <p:stCondLst>
                                    <p:cond delay="50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strips(downRight)">
                                      <p:cBhvr>
                                        <p:cTn id="10" dur="500"/>
                                        <p:tgtEl>
                                          <p:spTgt spid="4">
                                            <p:txEl>
                                              <p:pRg st="1" end="1"/>
                                            </p:txEl>
                                          </p:spTgt>
                                        </p:tgtEl>
                                      </p:cBhvr>
                                    </p:animEffect>
                                  </p:childTnLst>
                                </p:cTn>
                              </p:par>
                              <p:par>
                                <p:cTn id="11" presetID="18" presetClass="entr" presetSubtype="6" fill="hold" grpId="0" nodeType="withEffect">
                                  <p:stCondLst>
                                    <p:cond delay="1000"/>
                                  </p:stCondLst>
                                  <p:childTnLst>
                                    <p:set>
                                      <p:cBhvr>
                                        <p:cTn id="12" dur="1" fill="hold">
                                          <p:stCondLst>
                                            <p:cond delay="0"/>
                                          </p:stCondLst>
                                        </p:cTn>
                                        <p:tgtEl>
                                          <p:spTgt spid="4">
                                            <p:txEl>
                                              <p:pRg st="2" end="2"/>
                                            </p:txEl>
                                          </p:spTgt>
                                        </p:tgtEl>
                                        <p:attrNameLst>
                                          <p:attrName>style.visibility</p:attrName>
                                        </p:attrNameLst>
                                      </p:cBhvr>
                                      <p:to>
                                        <p:strVal val="visible"/>
                                      </p:to>
                                    </p:set>
                                    <p:animEffect transition="in" filter="strips(downRight)">
                                      <p:cBhvr>
                                        <p:cTn id="13"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22974-DCBF-0441-8409-510318AB50E5}"/>
              </a:ext>
            </a:extLst>
          </p:cNvPr>
          <p:cNvSpPr>
            <a:spLocks noGrp="1"/>
          </p:cNvSpPr>
          <p:nvPr>
            <p:ph type="title"/>
          </p:nvPr>
        </p:nvSpPr>
        <p:spPr>
          <a:xfrm>
            <a:off x="1148835" y="1059582"/>
            <a:ext cx="6447501" cy="530374"/>
          </a:xfrm>
        </p:spPr>
        <p:txBody>
          <a:bodyPr>
            <a:normAutofit/>
          </a:bodyPr>
          <a:lstStyle/>
          <a:p>
            <a:r>
              <a:rPr lang="en-US" dirty="0"/>
              <a:t>Surprising Benefits Of Simplicity </a:t>
            </a:r>
            <a:endParaRPr lang="en-ID" dirty="0"/>
          </a:p>
        </p:txBody>
      </p:sp>
      <p:sp>
        <p:nvSpPr>
          <p:cNvPr id="3" name="Content Placeholder 2">
            <a:extLst>
              <a:ext uri="{FF2B5EF4-FFF2-40B4-BE49-F238E27FC236}">
                <a16:creationId xmlns:a16="http://schemas.microsoft.com/office/drawing/2014/main" id="{D24F929B-AAC0-2442-9D8F-2FD34352A893}"/>
              </a:ext>
            </a:extLst>
          </p:cNvPr>
          <p:cNvSpPr>
            <a:spLocks noGrp="1"/>
          </p:cNvSpPr>
          <p:nvPr>
            <p:ph idx="1"/>
          </p:nvPr>
        </p:nvSpPr>
        <p:spPr>
          <a:xfrm>
            <a:off x="1148835" y="1779662"/>
            <a:ext cx="4071237" cy="530374"/>
          </a:xfrm>
        </p:spPr>
        <p:txBody>
          <a:bodyPr>
            <a:normAutofit/>
          </a:bodyPr>
          <a:lstStyle/>
          <a:p>
            <a:r>
              <a:rPr lang="en-US" b="1" dirty="0"/>
              <a:t>1. Your Finances Improve</a:t>
            </a:r>
            <a:endParaRPr lang="en-ID" dirty="0"/>
          </a:p>
        </p:txBody>
      </p:sp>
      <p:sp>
        <p:nvSpPr>
          <p:cNvPr id="4" name="Content Placeholder 2">
            <a:extLst>
              <a:ext uri="{FF2B5EF4-FFF2-40B4-BE49-F238E27FC236}">
                <a16:creationId xmlns:a16="http://schemas.microsoft.com/office/drawing/2014/main" id="{4AE349F7-A31B-A94F-AC69-0558DABFF9A6}"/>
              </a:ext>
            </a:extLst>
          </p:cNvPr>
          <p:cNvSpPr txBox="1">
            <a:spLocks/>
          </p:cNvSpPr>
          <p:nvPr/>
        </p:nvSpPr>
        <p:spPr>
          <a:xfrm>
            <a:off x="1148835" y="2329185"/>
            <a:ext cx="4071237" cy="1754733"/>
          </a:xfrm>
          <a:prstGeom prst="rect">
            <a:avLst/>
          </a:prstGeom>
        </p:spPr>
        <p:txBody>
          <a:bodyPr vert="horz" lIns="91440" tIns="45720" rIns="91440" bIns="45720" rtlCol="0">
            <a:normAutofit/>
          </a:bodyPr>
          <a:lstStyle>
            <a:lvl1pPr marL="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1pPr>
            <a:lvl2pPr marL="3429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2pPr>
            <a:lvl3pPr marL="6858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3pPr>
            <a:lvl4pPr marL="10287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4pPr>
            <a:lvl5pPr marL="13716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a:lstStyle>
          <a:p>
            <a:r>
              <a:rPr lang="en-US" dirty="0"/>
              <a:t>If you've been struggling with your finances, the cure you need may be to practice simplicity.</a:t>
            </a:r>
            <a:r>
              <a:rPr lang="en-ID" dirty="0"/>
              <a:t> </a:t>
            </a:r>
          </a:p>
        </p:txBody>
      </p:sp>
    </p:spTree>
    <p:extLst>
      <p:ext uri="{BB962C8B-B14F-4D97-AF65-F5344CB8AC3E}">
        <p14:creationId xmlns:p14="http://schemas.microsoft.com/office/powerpoint/2010/main" val="16779700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2" presetClass="entr" presetSubtype="1"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wipe(up)">
                                      <p:cBhvr>
                                        <p:cTn id="11" dur="500"/>
                                        <p:tgtEl>
                                          <p:spTgt spid="3">
                                            <p:txEl>
                                              <p:pRg st="0" end="0"/>
                                            </p:txEl>
                                          </p:spTgt>
                                        </p:tgtEl>
                                      </p:cBhvr>
                                    </p:animEffect>
                                  </p:childTnLst>
                                </p:cTn>
                              </p:par>
                              <p:par>
                                <p:cTn id="12" presetID="22" presetClass="entr" presetSubtype="1" fill="hold" grpId="0" nodeType="withEffect">
                                  <p:stCondLst>
                                    <p:cond delay="1000"/>
                                  </p:stCondLst>
                                  <p:childTnLst>
                                    <p:set>
                                      <p:cBhvr>
                                        <p:cTn id="13" dur="1" fill="hold">
                                          <p:stCondLst>
                                            <p:cond delay="0"/>
                                          </p:stCondLst>
                                        </p:cTn>
                                        <p:tgtEl>
                                          <p:spTgt spid="4">
                                            <p:txEl>
                                              <p:pRg st="0" end="0"/>
                                            </p:txEl>
                                          </p:spTgt>
                                        </p:tgtEl>
                                        <p:attrNameLst>
                                          <p:attrName>style.visibility</p:attrName>
                                        </p:attrNameLst>
                                      </p:cBhvr>
                                      <p:to>
                                        <p:strVal val="visible"/>
                                      </p:to>
                                    </p:set>
                                    <p:animEffect transition="in" filter="wipe(up)">
                                      <p:cBhvr>
                                        <p:cTn id="14"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4"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915566"/>
            <a:ext cx="4392488" cy="1440160"/>
          </a:xfrm>
        </p:spPr>
        <p:txBody>
          <a:bodyPr>
            <a:normAutofit/>
          </a:bodyPr>
          <a:lstStyle/>
          <a:p>
            <a:pPr algn="ctr"/>
            <a:r>
              <a:rPr lang="en-US" dirty="0"/>
              <a:t>If you have a smaller space, there's no need for you to purchase too many things. </a:t>
            </a:r>
            <a:endParaRPr lang="en-ID" dirty="0"/>
          </a:p>
        </p:txBody>
      </p:sp>
      <p:pic>
        <p:nvPicPr>
          <p:cNvPr id="3074" name="Picture 2" descr="Free White Wall Clock On White Wall With Decorations On Table Stock Photo">
            <a:extLst>
              <a:ext uri="{FF2B5EF4-FFF2-40B4-BE49-F238E27FC236}">
                <a16:creationId xmlns:a16="http://schemas.microsoft.com/office/drawing/2014/main" id="{13D4B298-B0BF-8047-B61D-C2FB149F3D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47143" y="2384276"/>
            <a:ext cx="2561481" cy="1707654"/>
          </a:xfrm>
          <a:prstGeom prst="rect">
            <a:avLst/>
          </a:prstGeom>
          <a:noFill/>
          <a:ln w="15875">
            <a:solidFill>
              <a:schemeClr val="tx1">
                <a:lumMod val="85000"/>
                <a:lumOff val="1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848393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3074"/>
                                        </p:tgtEl>
                                        <p:attrNameLst>
                                          <p:attrName>style.visibility</p:attrName>
                                        </p:attrNameLst>
                                      </p:cBhvr>
                                      <p:to>
                                        <p:strVal val="visible"/>
                                      </p:to>
                                    </p:set>
                                    <p:anim calcmode="lin" valueType="num">
                                      <p:cBhvr additive="base">
                                        <p:cTn id="10" dur="500" fill="hold"/>
                                        <p:tgtEl>
                                          <p:spTgt spid="3074"/>
                                        </p:tgtEl>
                                        <p:attrNameLst>
                                          <p:attrName>ppt_x</p:attrName>
                                        </p:attrNameLst>
                                      </p:cBhvr>
                                      <p:tavLst>
                                        <p:tav tm="0">
                                          <p:val>
                                            <p:strVal val="#ppt_x"/>
                                          </p:val>
                                        </p:tav>
                                        <p:tav tm="100000">
                                          <p:val>
                                            <p:strVal val="#ppt_x"/>
                                          </p:val>
                                        </p:tav>
                                      </p:tavLst>
                                    </p:anim>
                                    <p:anim calcmode="lin" valueType="num">
                                      <p:cBhvr additive="base">
                                        <p:cTn id="11" dur="500" fill="hold"/>
                                        <p:tgtEl>
                                          <p:spTgt spid="307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987574"/>
            <a:ext cx="4392488" cy="1296144"/>
          </a:xfrm>
        </p:spPr>
        <p:txBody>
          <a:bodyPr>
            <a:normAutofit/>
          </a:bodyPr>
          <a:lstStyle/>
          <a:p>
            <a:pPr algn="ctr"/>
            <a:r>
              <a:rPr lang="en-US" dirty="0"/>
              <a:t>Gain control over your finances by planning for the future and investing. </a:t>
            </a:r>
            <a:endParaRPr lang="en-ID" dirty="0"/>
          </a:p>
        </p:txBody>
      </p:sp>
      <p:pic>
        <p:nvPicPr>
          <p:cNvPr id="4098" name="Picture 2" descr="Free Black Calculator Near Ballpoint Pen on White Printed Paper Stock Photo">
            <a:extLst>
              <a:ext uri="{FF2B5EF4-FFF2-40B4-BE49-F238E27FC236}">
                <a16:creationId xmlns:a16="http://schemas.microsoft.com/office/drawing/2014/main" id="{5BFEC2B1-1E43-604E-B0F8-386AD25D889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44378" y="2427734"/>
            <a:ext cx="2567012" cy="1511654"/>
          </a:xfrm>
          <a:prstGeom prst="rect">
            <a:avLst/>
          </a:prstGeom>
          <a:noFill/>
          <a:ln w="15875">
            <a:solidFill>
              <a:schemeClr val="tx1">
                <a:lumMod val="85000"/>
                <a:lumOff val="1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617942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4098"/>
                                        </p:tgtEl>
                                        <p:attrNameLst>
                                          <p:attrName>style.visibility</p:attrName>
                                        </p:attrNameLst>
                                      </p:cBhvr>
                                      <p:to>
                                        <p:strVal val="visible"/>
                                      </p:to>
                                    </p:set>
                                    <p:anim calcmode="lin" valueType="num">
                                      <p:cBhvr additive="base">
                                        <p:cTn id="10" dur="500" fill="hold"/>
                                        <p:tgtEl>
                                          <p:spTgt spid="4098"/>
                                        </p:tgtEl>
                                        <p:attrNameLst>
                                          <p:attrName>ppt_x</p:attrName>
                                        </p:attrNameLst>
                                      </p:cBhvr>
                                      <p:tavLst>
                                        <p:tav tm="0">
                                          <p:val>
                                            <p:strVal val="#ppt_x"/>
                                          </p:val>
                                        </p:tav>
                                        <p:tav tm="100000">
                                          <p:val>
                                            <p:strVal val="#ppt_x"/>
                                          </p:val>
                                        </p:tav>
                                      </p:tavLst>
                                    </p:anim>
                                    <p:anim calcmode="lin" valueType="num">
                                      <p:cBhvr additive="base">
                                        <p:cTn id="11" dur="500" fill="hold"/>
                                        <p:tgtEl>
                                          <p:spTgt spid="409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115616" y="2067694"/>
            <a:ext cx="4392488" cy="2808312"/>
          </a:xfrm>
        </p:spPr>
        <p:txBody>
          <a:bodyPr>
            <a:normAutofit/>
          </a:bodyPr>
          <a:lstStyle/>
          <a:p>
            <a:r>
              <a:rPr lang="en-US" dirty="0"/>
              <a:t>Simplicity helps you understand when you should say a firm and simple no to the things you don't want and yes to what you need. </a:t>
            </a:r>
            <a:endParaRPr lang="en-ID" dirty="0"/>
          </a:p>
        </p:txBody>
      </p:sp>
      <p:sp>
        <p:nvSpPr>
          <p:cNvPr id="4" name="Content Placeholder 2">
            <a:extLst>
              <a:ext uri="{FF2B5EF4-FFF2-40B4-BE49-F238E27FC236}">
                <a16:creationId xmlns:a16="http://schemas.microsoft.com/office/drawing/2014/main" id="{A90D665B-65EE-BD4C-8E44-8A4DB8ACC4A4}"/>
              </a:ext>
            </a:extLst>
          </p:cNvPr>
          <p:cNvSpPr txBox="1">
            <a:spLocks/>
          </p:cNvSpPr>
          <p:nvPr/>
        </p:nvSpPr>
        <p:spPr>
          <a:xfrm>
            <a:off x="1115616" y="1455626"/>
            <a:ext cx="5112568" cy="540060"/>
          </a:xfrm>
          <a:prstGeom prst="rect">
            <a:avLst/>
          </a:prstGeom>
        </p:spPr>
        <p:txBody>
          <a:bodyPr vert="horz" lIns="91440" tIns="45720" rIns="91440" bIns="45720" rtlCol="0">
            <a:normAutofit/>
          </a:bodyPr>
          <a:lstStyle>
            <a:lvl1pPr marL="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1pPr>
            <a:lvl2pPr marL="3429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2pPr>
            <a:lvl3pPr marL="6858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3pPr>
            <a:lvl4pPr marL="10287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4pPr>
            <a:lvl5pPr marL="13716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a:lstStyle>
          <a:p>
            <a:r>
              <a:rPr lang="en-US" b="1" dirty="0"/>
              <a:t>2. You Naturally Avoid Overreacting </a:t>
            </a:r>
            <a:endParaRPr lang="en-ID" dirty="0"/>
          </a:p>
        </p:txBody>
      </p:sp>
    </p:spTree>
    <p:extLst>
      <p:ext uri="{BB962C8B-B14F-4D97-AF65-F5344CB8AC3E}">
        <p14:creationId xmlns:p14="http://schemas.microsoft.com/office/powerpoint/2010/main" val="35778282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500"/>
                                        <p:tgtEl>
                                          <p:spTgt spid="3">
                                            <p:txEl>
                                              <p:pRg st="0" end="0"/>
                                            </p:txEl>
                                          </p:spTgt>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up)">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uiExpand="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115616" y="1455626"/>
            <a:ext cx="4392488" cy="2808312"/>
          </a:xfrm>
        </p:spPr>
        <p:txBody>
          <a:bodyPr>
            <a:normAutofit/>
          </a:bodyPr>
          <a:lstStyle/>
          <a:p>
            <a:r>
              <a:rPr lang="en-US" dirty="0"/>
              <a:t>As earlier mentioned, simplicity helps to reduce your stress. </a:t>
            </a:r>
            <a:endParaRPr lang="en-ID" dirty="0"/>
          </a:p>
        </p:txBody>
      </p:sp>
      <p:sp>
        <p:nvSpPr>
          <p:cNvPr id="4" name="Content Placeholder 2">
            <a:extLst>
              <a:ext uri="{FF2B5EF4-FFF2-40B4-BE49-F238E27FC236}">
                <a16:creationId xmlns:a16="http://schemas.microsoft.com/office/drawing/2014/main" id="{A90D665B-65EE-BD4C-8E44-8A4DB8ACC4A4}"/>
              </a:ext>
            </a:extLst>
          </p:cNvPr>
          <p:cNvSpPr txBox="1">
            <a:spLocks/>
          </p:cNvSpPr>
          <p:nvPr/>
        </p:nvSpPr>
        <p:spPr>
          <a:xfrm>
            <a:off x="1115616" y="843558"/>
            <a:ext cx="5112568" cy="540060"/>
          </a:xfrm>
          <a:prstGeom prst="rect">
            <a:avLst/>
          </a:prstGeom>
        </p:spPr>
        <p:txBody>
          <a:bodyPr vert="horz" lIns="91440" tIns="45720" rIns="91440" bIns="45720" rtlCol="0">
            <a:normAutofit/>
          </a:bodyPr>
          <a:lstStyle>
            <a:lvl1pPr marL="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1pPr>
            <a:lvl2pPr marL="3429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2pPr>
            <a:lvl3pPr marL="6858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3pPr>
            <a:lvl4pPr marL="10287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4pPr>
            <a:lvl5pPr marL="13716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a:lstStyle>
          <a:p>
            <a:r>
              <a:rPr lang="en-US" b="1" dirty="0"/>
              <a:t>3. You Strengthen Your Health</a:t>
            </a:r>
            <a:endParaRPr lang="en-ID" dirty="0"/>
          </a:p>
        </p:txBody>
      </p:sp>
      <p:pic>
        <p:nvPicPr>
          <p:cNvPr id="5122" name="Picture 2" descr="Free Woman Sitting Using Phone  Stock Photo">
            <a:extLst>
              <a:ext uri="{FF2B5EF4-FFF2-40B4-BE49-F238E27FC236}">
                <a16:creationId xmlns:a16="http://schemas.microsoft.com/office/drawing/2014/main" id="{4BE82177-B693-4B48-B7A7-21A0CBAC747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55776" y="2535746"/>
            <a:ext cx="2489473" cy="1659649"/>
          </a:xfrm>
          <a:prstGeom prst="rect">
            <a:avLst/>
          </a:prstGeom>
          <a:noFill/>
          <a:ln w="15875">
            <a:solidFill>
              <a:schemeClr val="tx1">
                <a:lumMod val="85000"/>
                <a:lumOff val="1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015977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10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500"/>
                                        <p:tgtEl>
                                          <p:spTgt spid="3">
                                            <p:txEl>
                                              <p:pRg st="0" end="0"/>
                                            </p:txEl>
                                          </p:spTgt>
                                        </p:tgtEl>
                                      </p:cBhvr>
                                    </p:animEffect>
                                  </p:childTnLst>
                                </p:cTn>
                              </p:par>
                              <p:par>
                                <p:cTn id="8" presetID="22" presetClass="entr" presetSubtype="1" fill="hold" grpId="0" nodeType="withEffect">
                                  <p:stCondLst>
                                    <p:cond delay="50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up)">
                                      <p:cBhvr>
                                        <p:cTn id="10" dur="500"/>
                                        <p:tgtEl>
                                          <p:spTgt spid="4">
                                            <p:txEl>
                                              <p:pRg st="0" end="0"/>
                                            </p:txEl>
                                          </p:spTgt>
                                        </p:tgtEl>
                                      </p:cBhvr>
                                    </p:animEffect>
                                  </p:childTnLst>
                                </p:cTn>
                              </p:par>
                              <p:par>
                                <p:cTn id="11" presetID="2" presetClass="entr" presetSubtype="4" fill="hold" nodeType="withEffect">
                                  <p:stCondLst>
                                    <p:cond delay="0"/>
                                  </p:stCondLst>
                                  <p:childTnLst>
                                    <p:set>
                                      <p:cBhvr>
                                        <p:cTn id="12" dur="1" fill="hold">
                                          <p:stCondLst>
                                            <p:cond delay="0"/>
                                          </p:stCondLst>
                                        </p:cTn>
                                        <p:tgtEl>
                                          <p:spTgt spid="5122"/>
                                        </p:tgtEl>
                                        <p:attrNameLst>
                                          <p:attrName>style.visibility</p:attrName>
                                        </p:attrNameLst>
                                      </p:cBhvr>
                                      <p:to>
                                        <p:strVal val="visible"/>
                                      </p:to>
                                    </p:set>
                                    <p:anim calcmode="lin" valueType="num">
                                      <p:cBhvr additive="base">
                                        <p:cTn id="13" dur="500" fill="hold"/>
                                        <p:tgtEl>
                                          <p:spTgt spid="5122"/>
                                        </p:tgtEl>
                                        <p:attrNameLst>
                                          <p:attrName>ppt_x</p:attrName>
                                        </p:attrNameLst>
                                      </p:cBhvr>
                                      <p:tavLst>
                                        <p:tav tm="0">
                                          <p:val>
                                            <p:strVal val="#ppt_x"/>
                                          </p:val>
                                        </p:tav>
                                        <p:tav tm="100000">
                                          <p:val>
                                            <p:strVal val="#ppt_x"/>
                                          </p:val>
                                        </p:tav>
                                      </p:tavLst>
                                    </p:anim>
                                    <p:anim calcmode="lin" valueType="num">
                                      <p:cBhvr additive="base">
                                        <p:cTn id="14" dur="500" fill="hold"/>
                                        <p:tgtEl>
                                          <p:spTgt spid="51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uiExpand="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635646"/>
            <a:ext cx="4392488" cy="2808312"/>
          </a:xfrm>
        </p:spPr>
        <p:txBody>
          <a:bodyPr>
            <a:normAutofit/>
          </a:bodyPr>
          <a:lstStyle/>
          <a:p>
            <a:pPr algn="ctr"/>
            <a:r>
              <a:rPr lang="en-US" dirty="0"/>
              <a:t>Research has shown that your mental health, blood pressure, mood, and your well-being can be massively affected by stress. </a:t>
            </a:r>
            <a:endParaRPr lang="en-ID" dirty="0"/>
          </a:p>
        </p:txBody>
      </p:sp>
    </p:spTree>
    <p:extLst>
      <p:ext uri="{BB962C8B-B14F-4D97-AF65-F5344CB8AC3E}">
        <p14:creationId xmlns:p14="http://schemas.microsoft.com/office/powerpoint/2010/main" val="41772776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115616" y="2247714"/>
            <a:ext cx="3528392" cy="2808312"/>
          </a:xfrm>
        </p:spPr>
        <p:txBody>
          <a:bodyPr>
            <a:normAutofit/>
          </a:bodyPr>
          <a:lstStyle/>
          <a:p>
            <a:r>
              <a:rPr lang="en-US" dirty="0"/>
              <a:t>This is where you'll begin to see the value of quality above quantity. </a:t>
            </a:r>
            <a:endParaRPr lang="en-ID" dirty="0"/>
          </a:p>
        </p:txBody>
      </p:sp>
      <p:sp>
        <p:nvSpPr>
          <p:cNvPr id="4" name="Content Placeholder 2">
            <a:extLst>
              <a:ext uri="{FF2B5EF4-FFF2-40B4-BE49-F238E27FC236}">
                <a16:creationId xmlns:a16="http://schemas.microsoft.com/office/drawing/2014/main" id="{A90D665B-65EE-BD4C-8E44-8A4DB8ACC4A4}"/>
              </a:ext>
            </a:extLst>
          </p:cNvPr>
          <p:cNvSpPr txBox="1">
            <a:spLocks/>
          </p:cNvSpPr>
          <p:nvPr/>
        </p:nvSpPr>
        <p:spPr>
          <a:xfrm>
            <a:off x="1115616" y="1635646"/>
            <a:ext cx="5112568" cy="540060"/>
          </a:xfrm>
          <a:prstGeom prst="rect">
            <a:avLst/>
          </a:prstGeom>
        </p:spPr>
        <p:txBody>
          <a:bodyPr vert="horz" lIns="91440" tIns="45720" rIns="91440" bIns="45720" rtlCol="0">
            <a:normAutofit/>
          </a:bodyPr>
          <a:lstStyle>
            <a:lvl1pPr marL="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1pPr>
            <a:lvl2pPr marL="3429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2pPr>
            <a:lvl3pPr marL="6858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3pPr>
            <a:lvl4pPr marL="10287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4pPr>
            <a:lvl5pPr marL="13716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a:lstStyle>
          <a:p>
            <a:r>
              <a:rPr lang="en-US" b="1" dirty="0"/>
              <a:t>4. Improved Relationships</a:t>
            </a:r>
            <a:endParaRPr lang="en-ID" dirty="0"/>
          </a:p>
        </p:txBody>
      </p:sp>
    </p:spTree>
    <p:extLst>
      <p:ext uri="{BB962C8B-B14F-4D97-AF65-F5344CB8AC3E}">
        <p14:creationId xmlns:p14="http://schemas.microsoft.com/office/powerpoint/2010/main" val="24993111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500"/>
                                        <p:tgtEl>
                                          <p:spTgt spid="3">
                                            <p:txEl>
                                              <p:pRg st="0" end="0"/>
                                            </p:txEl>
                                          </p:spTgt>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up)">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131590"/>
            <a:ext cx="4608512" cy="2952328"/>
          </a:xfrm>
        </p:spPr>
        <p:txBody>
          <a:bodyPr>
            <a:normAutofit/>
          </a:bodyPr>
          <a:lstStyle/>
          <a:p>
            <a:pPr algn="ctr"/>
            <a:r>
              <a:rPr lang="en-US" dirty="0"/>
              <a:t>If you're tired of being discontent, feeling lost, broke, depressed, anxious, and stressed, a simple life can save you from all of these because simplicity does unlock lots of benefits that can never be underemphasized. </a:t>
            </a:r>
            <a:endParaRPr lang="en-ID" dirty="0">
              <a:solidFill>
                <a:schemeClr val="tx1">
                  <a:lumMod val="85000"/>
                  <a:lumOff val="15000"/>
                </a:schemeClr>
              </a:solidFill>
            </a:endParaRPr>
          </a:p>
        </p:txBody>
      </p:sp>
    </p:spTree>
    <p:extLst>
      <p:ext uri="{BB962C8B-B14F-4D97-AF65-F5344CB8AC3E}">
        <p14:creationId xmlns:p14="http://schemas.microsoft.com/office/powerpoint/2010/main" val="852317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635646"/>
            <a:ext cx="4104456" cy="2808312"/>
          </a:xfrm>
        </p:spPr>
        <p:txBody>
          <a:bodyPr>
            <a:normAutofit/>
          </a:bodyPr>
          <a:lstStyle/>
          <a:p>
            <a:pPr algn="ctr"/>
            <a:r>
              <a:rPr lang="en-US" dirty="0"/>
              <a:t>This will also create an avenue for you to have a deeper and meaningful connection with them. </a:t>
            </a:r>
            <a:endParaRPr lang="en-ID" dirty="0"/>
          </a:p>
        </p:txBody>
      </p:sp>
    </p:spTree>
    <p:extLst>
      <p:ext uri="{BB962C8B-B14F-4D97-AF65-F5344CB8AC3E}">
        <p14:creationId xmlns:p14="http://schemas.microsoft.com/office/powerpoint/2010/main" val="39287335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563638"/>
            <a:ext cx="4392488" cy="2808312"/>
          </a:xfrm>
        </p:spPr>
        <p:txBody>
          <a:bodyPr>
            <a:normAutofit/>
          </a:bodyPr>
          <a:lstStyle/>
          <a:p>
            <a:pPr algn="ctr"/>
            <a:r>
              <a:rPr lang="en-US" dirty="0"/>
              <a:t>When you live a simple life, it will be easy for you to interact sincerely with your friends and you'll also be able to focus on others. </a:t>
            </a:r>
            <a:endParaRPr lang="en-ID" dirty="0"/>
          </a:p>
        </p:txBody>
      </p:sp>
    </p:spTree>
    <p:extLst>
      <p:ext uri="{BB962C8B-B14F-4D97-AF65-F5344CB8AC3E}">
        <p14:creationId xmlns:p14="http://schemas.microsoft.com/office/powerpoint/2010/main" val="9812524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115616" y="1815666"/>
            <a:ext cx="4392488" cy="2808312"/>
          </a:xfrm>
        </p:spPr>
        <p:txBody>
          <a:bodyPr>
            <a:normAutofit/>
          </a:bodyPr>
          <a:lstStyle/>
          <a:p>
            <a:r>
              <a:rPr lang="en-US" dirty="0"/>
              <a:t>These people cannot live freely without taking momentary pauses to think of the many things they've committed themselves to. </a:t>
            </a:r>
            <a:endParaRPr lang="en-ID" dirty="0"/>
          </a:p>
        </p:txBody>
      </p:sp>
      <p:sp>
        <p:nvSpPr>
          <p:cNvPr id="4" name="Content Placeholder 2">
            <a:extLst>
              <a:ext uri="{FF2B5EF4-FFF2-40B4-BE49-F238E27FC236}">
                <a16:creationId xmlns:a16="http://schemas.microsoft.com/office/drawing/2014/main" id="{A90D665B-65EE-BD4C-8E44-8A4DB8ACC4A4}"/>
              </a:ext>
            </a:extLst>
          </p:cNvPr>
          <p:cNvSpPr txBox="1">
            <a:spLocks/>
          </p:cNvSpPr>
          <p:nvPr/>
        </p:nvSpPr>
        <p:spPr>
          <a:xfrm>
            <a:off x="1115616" y="1203598"/>
            <a:ext cx="5112568" cy="540060"/>
          </a:xfrm>
          <a:prstGeom prst="rect">
            <a:avLst/>
          </a:prstGeom>
        </p:spPr>
        <p:txBody>
          <a:bodyPr vert="horz" lIns="91440" tIns="45720" rIns="91440" bIns="45720" rtlCol="0">
            <a:normAutofit/>
          </a:bodyPr>
          <a:lstStyle>
            <a:lvl1pPr marL="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1pPr>
            <a:lvl2pPr marL="3429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2pPr>
            <a:lvl3pPr marL="6858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3pPr>
            <a:lvl4pPr marL="10287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4pPr>
            <a:lvl5pPr marL="13716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a:lstStyle>
          <a:p>
            <a:r>
              <a:rPr lang="en-US" b="1" dirty="0"/>
              <a:t>5. More Freedom  </a:t>
            </a:r>
            <a:endParaRPr lang="en-ID" dirty="0"/>
          </a:p>
        </p:txBody>
      </p:sp>
    </p:spTree>
    <p:extLst>
      <p:ext uri="{BB962C8B-B14F-4D97-AF65-F5344CB8AC3E}">
        <p14:creationId xmlns:p14="http://schemas.microsoft.com/office/powerpoint/2010/main" val="18675651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500"/>
                                        <p:tgtEl>
                                          <p:spTgt spid="3">
                                            <p:txEl>
                                              <p:pRg st="0" end="0"/>
                                            </p:txEl>
                                          </p:spTgt>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up)">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uiExpand="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619672" y="1563638"/>
            <a:ext cx="3744416" cy="2592288"/>
          </a:xfrm>
        </p:spPr>
        <p:txBody>
          <a:bodyPr>
            <a:normAutofit/>
          </a:bodyPr>
          <a:lstStyle/>
          <a:p>
            <a:pPr algn="ctr"/>
            <a:r>
              <a:rPr lang="en-US" dirty="0"/>
              <a:t>There will be more responsibilities lying on you with the many possessions you own. </a:t>
            </a:r>
            <a:endParaRPr lang="en-ID" dirty="0"/>
          </a:p>
        </p:txBody>
      </p:sp>
    </p:spTree>
    <p:extLst>
      <p:ext uri="{BB962C8B-B14F-4D97-AF65-F5344CB8AC3E}">
        <p14:creationId xmlns:p14="http://schemas.microsoft.com/office/powerpoint/2010/main" val="6007002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691680" y="1707654"/>
            <a:ext cx="3672408" cy="2664296"/>
          </a:xfrm>
        </p:spPr>
        <p:txBody>
          <a:bodyPr>
            <a:normAutofit/>
          </a:bodyPr>
          <a:lstStyle/>
          <a:p>
            <a:pPr algn="ctr"/>
            <a:r>
              <a:rPr lang="en-US" dirty="0"/>
              <a:t>However, when you choose to simplify, you'll realize that you'll bask in more freedom. </a:t>
            </a:r>
            <a:endParaRPr lang="en-ID" dirty="0"/>
          </a:p>
        </p:txBody>
      </p:sp>
    </p:spTree>
    <p:extLst>
      <p:ext uri="{BB962C8B-B14F-4D97-AF65-F5344CB8AC3E}">
        <p14:creationId xmlns:p14="http://schemas.microsoft.com/office/powerpoint/2010/main" val="6283831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115616" y="1743658"/>
            <a:ext cx="5616624" cy="2808312"/>
          </a:xfrm>
        </p:spPr>
        <p:txBody>
          <a:bodyPr>
            <a:normAutofit/>
          </a:bodyPr>
          <a:lstStyle/>
          <a:p>
            <a:r>
              <a:rPr lang="en-US" dirty="0"/>
              <a:t>It gives you a free space to learn more about who you are because you're not stressed about how to become the richest or the most fashionable person on earth and you're not distracted by your iPhone. </a:t>
            </a:r>
            <a:endParaRPr lang="en-ID" dirty="0"/>
          </a:p>
        </p:txBody>
      </p:sp>
      <p:sp>
        <p:nvSpPr>
          <p:cNvPr id="4" name="Content Placeholder 2">
            <a:extLst>
              <a:ext uri="{FF2B5EF4-FFF2-40B4-BE49-F238E27FC236}">
                <a16:creationId xmlns:a16="http://schemas.microsoft.com/office/drawing/2014/main" id="{A90D665B-65EE-BD4C-8E44-8A4DB8ACC4A4}"/>
              </a:ext>
            </a:extLst>
          </p:cNvPr>
          <p:cNvSpPr txBox="1">
            <a:spLocks/>
          </p:cNvSpPr>
          <p:nvPr/>
        </p:nvSpPr>
        <p:spPr>
          <a:xfrm>
            <a:off x="1115616" y="1131590"/>
            <a:ext cx="5112568" cy="540060"/>
          </a:xfrm>
          <a:prstGeom prst="rect">
            <a:avLst/>
          </a:prstGeom>
        </p:spPr>
        <p:txBody>
          <a:bodyPr vert="horz" lIns="91440" tIns="45720" rIns="91440" bIns="45720" rtlCol="0">
            <a:normAutofit/>
          </a:bodyPr>
          <a:lstStyle>
            <a:lvl1pPr marL="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1pPr>
            <a:lvl2pPr marL="3429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2pPr>
            <a:lvl3pPr marL="6858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3pPr>
            <a:lvl4pPr marL="10287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4pPr>
            <a:lvl5pPr marL="13716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a:lstStyle>
          <a:p>
            <a:r>
              <a:rPr lang="en-US" b="1" dirty="0"/>
              <a:t>6. You Learn More About Yourself </a:t>
            </a:r>
            <a:endParaRPr lang="en-ID" dirty="0"/>
          </a:p>
        </p:txBody>
      </p:sp>
    </p:spTree>
    <p:extLst>
      <p:ext uri="{BB962C8B-B14F-4D97-AF65-F5344CB8AC3E}">
        <p14:creationId xmlns:p14="http://schemas.microsoft.com/office/powerpoint/2010/main" val="41499634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500"/>
                                        <p:tgtEl>
                                          <p:spTgt spid="3">
                                            <p:txEl>
                                              <p:pRg st="0" end="0"/>
                                            </p:txEl>
                                          </p:spTgt>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up)">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uiExpand="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115616" y="1527634"/>
            <a:ext cx="5616624" cy="2808312"/>
          </a:xfrm>
        </p:spPr>
        <p:txBody>
          <a:bodyPr>
            <a:normAutofit/>
          </a:bodyPr>
          <a:lstStyle/>
          <a:p>
            <a:r>
              <a:rPr lang="en-US" dirty="0"/>
              <a:t>When you have fewer commitments and possessions, there would be a massive reduction in clutter and with this, you would have time to do other things you've always wanted to do, instead of spending a great deal of time cleaning and arranging your space. </a:t>
            </a:r>
            <a:endParaRPr lang="en-ID" dirty="0"/>
          </a:p>
        </p:txBody>
      </p:sp>
      <p:sp>
        <p:nvSpPr>
          <p:cNvPr id="4" name="Content Placeholder 2">
            <a:extLst>
              <a:ext uri="{FF2B5EF4-FFF2-40B4-BE49-F238E27FC236}">
                <a16:creationId xmlns:a16="http://schemas.microsoft.com/office/drawing/2014/main" id="{A90D665B-65EE-BD4C-8E44-8A4DB8ACC4A4}"/>
              </a:ext>
            </a:extLst>
          </p:cNvPr>
          <p:cNvSpPr txBox="1">
            <a:spLocks/>
          </p:cNvSpPr>
          <p:nvPr/>
        </p:nvSpPr>
        <p:spPr>
          <a:xfrm>
            <a:off x="1115616" y="915566"/>
            <a:ext cx="5112568" cy="540060"/>
          </a:xfrm>
          <a:prstGeom prst="rect">
            <a:avLst/>
          </a:prstGeom>
        </p:spPr>
        <p:txBody>
          <a:bodyPr vert="horz" lIns="91440" tIns="45720" rIns="91440" bIns="45720" rtlCol="0">
            <a:normAutofit/>
          </a:bodyPr>
          <a:lstStyle>
            <a:lvl1pPr marL="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1pPr>
            <a:lvl2pPr marL="3429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2pPr>
            <a:lvl3pPr marL="6858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3pPr>
            <a:lvl4pPr marL="10287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4pPr>
            <a:lvl5pPr marL="13716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a:lstStyle>
          <a:p>
            <a:r>
              <a:rPr lang="en-US" b="1" dirty="0"/>
              <a:t>7. Your Life Is Less Cluttered </a:t>
            </a:r>
            <a:endParaRPr lang="en-ID" dirty="0"/>
          </a:p>
        </p:txBody>
      </p:sp>
    </p:spTree>
    <p:extLst>
      <p:ext uri="{BB962C8B-B14F-4D97-AF65-F5344CB8AC3E}">
        <p14:creationId xmlns:p14="http://schemas.microsoft.com/office/powerpoint/2010/main" val="6295118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500"/>
                                        <p:tgtEl>
                                          <p:spTgt spid="3">
                                            <p:txEl>
                                              <p:pRg st="0" end="0"/>
                                            </p:txEl>
                                          </p:spTgt>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up)">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22974-DCBF-0441-8409-510318AB50E5}"/>
              </a:ext>
            </a:extLst>
          </p:cNvPr>
          <p:cNvSpPr>
            <a:spLocks noGrp="1"/>
          </p:cNvSpPr>
          <p:nvPr>
            <p:ph type="title"/>
          </p:nvPr>
        </p:nvSpPr>
        <p:spPr>
          <a:xfrm>
            <a:off x="1148835" y="1491630"/>
            <a:ext cx="6447501" cy="530374"/>
          </a:xfrm>
        </p:spPr>
        <p:txBody>
          <a:bodyPr>
            <a:normAutofit/>
          </a:bodyPr>
          <a:lstStyle/>
          <a:p>
            <a:r>
              <a:rPr lang="en-US" dirty="0"/>
              <a:t>What Is The Meaning Of A Simple Life? </a:t>
            </a:r>
            <a:endParaRPr lang="en-ID" dirty="0"/>
          </a:p>
        </p:txBody>
      </p:sp>
      <p:sp>
        <p:nvSpPr>
          <p:cNvPr id="3" name="Content Placeholder 2">
            <a:extLst>
              <a:ext uri="{FF2B5EF4-FFF2-40B4-BE49-F238E27FC236}">
                <a16:creationId xmlns:a16="http://schemas.microsoft.com/office/drawing/2014/main" id="{D24F929B-AAC0-2442-9D8F-2FD34352A893}"/>
              </a:ext>
            </a:extLst>
          </p:cNvPr>
          <p:cNvSpPr>
            <a:spLocks noGrp="1"/>
          </p:cNvSpPr>
          <p:nvPr>
            <p:ph idx="1"/>
          </p:nvPr>
        </p:nvSpPr>
        <p:spPr>
          <a:xfrm>
            <a:off x="1148835" y="2067694"/>
            <a:ext cx="4071237" cy="2376264"/>
          </a:xfrm>
        </p:spPr>
        <p:txBody>
          <a:bodyPr>
            <a:normAutofit/>
          </a:bodyPr>
          <a:lstStyle/>
          <a:p>
            <a:r>
              <a:rPr lang="en-US" dirty="0"/>
              <a:t>Simplicity is a lifestyle and people define their "simple ways" accordingly. </a:t>
            </a:r>
            <a:endParaRPr lang="en-ID" dirty="0"/>
          </a:p>
        </p:txBody>
      </p:sp>
    </p:spTree>
    <p:extLst>
      <p:ext uri="{BB962C8B-B14F-4D97-AF65-F5344CB8AC3E}">
        <p14:creationId xmlns:p14="http://schemas.microsoft.com/office/powerpoint/2010/main" val="382685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2" presetClass="entr" presetSubtype="1"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wipe(up)">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275606"/>
            <a:ext cx="4392488" cy="2808312"/>
          </a:xfrm>
        </p:spPr>
        <p:txBody>
          <a:bodyPr>
            <a:normAutofit/>
          </a:bodyPr>
          <a:lstStyle/>
          <a:p>
            <a:pPr algn="ctr"/>
            <a:r>
              <a:rPr lang="en-US" dirty="0"/>
              <a:t>This explains why the lifestyle of living simply isn't a one-way thing and it's not like a kind of lifestyle with given maps that must be rigorously followed by all in an alike manner. </a:t>
            </a:r>
            <a:endParaRPr lang="en-ID" dirty="0"/>
          </a:p>
        </p:txBody>
      </p:sp>
    </p:spTree>
    <p:extLst>
      <p:ext uri="{BB962C8B-B14F-4D97-AF65-F5344CB8AC3E}">
        <p14:creationId xmlns:p14="http://schemas.microsoft.com/office/powerpoint/2010/main" val="6337596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059582"/>
            <a:ext cx="4392488" cy="936104"/>
          </a:xfrm>
        </p:spPr>
        <p:txBody>
          <a:bodyPr>
            <a:normAutofit/>
          </a:bodyPr>
          <a:lstStyle/>
          <a:p>
            <a:pPr algn="ctr"/>
            <a:r>
              <a:rPr lang="en-US" dirty="0"/>
              <a:t>All those point at one common thing — simplicity. </a:t>
            </a:r>
            <a:endParaRPr lang="en-ID" dirty="0"/>
          </a:p>
        </p:txBody>
      </p:sp>
      <p:pic>
        <p:nvPicPr>
          <p:cNvPr id="1026" name="Picture 2" descr="Free Red and Yellow Flowers in a Glass Vase on Table Stock Photo">
            <a:extLst>
              <a:ext uri="{FF2B5EF4-FFF2-40B4-BE49-F238E27FC236}">
                <a16:creationId xmlns:a16="http://schemas.microsoft.com/office/drawing/2014/main" id="{78F37498-6D6B-2B49-B16C-6FA3CF68C52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47143" y="2139702"/>
            <a:ext cx="2561481" cy="1707654"/>
          </a:xfrm>
          <a:prstGeom prst="rect">
            <a:avLst/>
          </a:prstGeom>
          <a:noFill/>
          <a:ln w="15875">
            <a:solidFill>
              <a:schemeClr val="tx1">
                <a:lumMod val="85000"/>
                <a:lumOff val="1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696773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1026"/>
                                        </p:tgtEl>
                                        <p:attrNameLst>
                                          <p:attrName>style.visibility</p:attrName>
                                        </p:attrNameLst>
                                      </p:cBhvr>
                                      <p:to>
                                        <p:strVal val="visible"/>
                                      </p:to>
                                    </p:set>
                                    <p:anim calcmode="lin" valueType="num">
                                      <p:cBhvr additive="base">
                                        <p:cTn id="10" dur="500" fill="hold"/>
                                        <p:tgtEl>
                                          <p:spTgt spid="1026"/>
                                        </p:tgtEl>
                                        <p:attrNameLst>
                                          <p:attrName>ppt_x</p:attrName>
                                        </p:attrNameLst>
                                      </p:cBhvr>
                                      <p:tavLst>
                                        <p:tav tm="0">
                                          <p:val>
                                            <p:strVal val="#ppt_x"/>
                                          </p:val>
                                        </p:tav>
                                        <p:tav tm="100000">
                                          <p:val>
                                            <p:strVal val="#ppt_x"/>
                                          </p:val>
                                        </p:tav>
                                      </p:tavLst>
                                    </p:anim>
                                    <p:anim calcmode="lin" valueType="num">
                                      <p:cBhvr additive="base">
                                        <p:cTn id="11"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419622"/>
            <a:ext cx="4392488" cy="2808312"/>
          </a:xfrm>
        </p:spPr>
        <p:txBody>
          <a:bodyPr>
            <a:normAutofit/>
          </a:bodyPr>
          <a:lstStyle/>
          <a:p>
            <a:pPr algn="ctr"/>
            <a:r>
              <a:rPr lang="en-US" dirty="0"/>
              <a:t>However, simplicity as a lifestyle is all about identifying what really matters, adding quality and value to one's living and appreciating the beauty in less. </a:t>
            </a:r>
            <a:endParaRPr lang="en-ID" dirty="0"/>
          </a:p>
        </p:txBody>
      </p:sp>
    </p:spTree>
    <p:extLst>
      <p:ext uri="{BB962C8B-B14F-4D97-AF65-F5344CB8AC3E}">
        <p14:creationId xmlns:p14="http://schemas.microsoft.com/office/powerpoint/2010/main" val="10078148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563638"/>
            <a:ext cx="4392488" cy="2808312"/>
          </a:xfrm>
        </p:spPr>
        <p:txBody>
          <a:bodyPr>
            <a:normAutofit/>
          </a:bodyPr>
          <a:lstStyle/>
          <a:p>
            <a:pPr algn="ctr"/>
            <a:r>
              <a:rPr lang="en-US" dirty="0"/>
              <a:t>Thus, simplicity aims at creating happiness through the small and simple things in life without having to constantly break the bank. </a:t>
            </a:r>
            <a:endParaRPr lang="en-ID" dirty="0"/>
          </a:p>
        </p:txBody>
      </p:sp>
    </p:spTree>
    <p:extLst>
      <p:ext uri="{BB962C8B-B14F-4D97-AF65-F5344CB8AC3E}">
        <p14:creationId xmlns:p14="http://schemas.microsoft.com/office/powerpoint/2010/main" val="40987941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827584" y="1059582"/>
            <a:ext cx="5472608" cy="3528392"/>
          </a:xfrm>
        </p:spPr>
        <p:txBody>
          <a:bodyPr>
            <a:normAutofit/>
          </a:bodyPr>
          <a:lstStyle/>
          <a:p>
            <a:pPr algn="ctr"/>
            <a:r>
              <a:rPr lang="en-US" sz="2200" dirty="0"/>
              <a:t>Common elements of living simple include living on a smaller carbon footprint, reducing waste output, letting your schedule be more occupied with the things that matter most, choosing a simple diet, replacing or upgrading items only when important, discarding unused and unneeded material possessions, and thriving with your already possessed items. </a:t>
            </a:r>
            <a:endParaRPr lang="en-ID" sz="2200" dirty="0"/>
          </a:p>
        </p:txBody>
      </p:sp>
    </p:spTree>
    <p:extLst>
      <p:ext uri="{BB962C8B-B14F-4D97-AF65-F5344CB8AC3E}">
        <p14:creationId xmlns:p14="http://schemas.microsoft.com/office/powerpoint/2010/main" val="16604723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theme/theme1.xml><?xml version="1.0" encoding="utf-8"?>
<a:theme xmlns:a="http://schemas.openxmlformats.org/drawingml/2006/main" name="Facet">
  <a:themeElements>
    <a:clrScheme name="Blue Green">
      <a:dk1>
        <a:sysClr val="windowText" lastClr="000000"/>
      </a:dk1>
      <a:lt1>
        <a:sysClr val="window" lastClr="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1356</TotalTime>
  <Words>1017</Words>
  <Application>Microsoft Macintosh PowerPoint</Application>
  <PresentationFormat>On-screen Show (16:9)</PresentationFormat>
  <Paragraphs>63</Paragraphs>
  <Slides>36</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36</vt:i4>
      </vt:variant>
    </vt:vector>
  </HeadingPairs>
  <TitlesOfParts>
    <vt:vector size="41" baseType="lpstr">
      <vt:lpstr>Arial</vt:lpstr>
      <vt:lpstr>Calibri</vt:lpstr>
      <vt:lpstr>Trebuchet MS</vt:lpstr>
      <vt:lpstr>Wingdings 3</vt:lpstr>
      <vt:lpstr>Facet</vt:lpstr>
      <vt:lpstr>PowerPoint Presentation</vt:lpstr>
      <vt:lpstr>PowerPoint Presentation</vt:lpstr>
      <vt:lpstr>PowerPoint Presentation</vt:lpstr>
      <vt:lpstr>What Is The Meaning Of A Simple Life? </vt:lpstr>
      <vt:lpstr>PowerPoint Presentation</vt:lpstr>
      <vt:lpstr>PowerPoint Presentation</vt:lpstr>
      <vt:lpstr>PowerPoint Presentation</vt:lpstr>
      <vt:lpstr>PowerPoint Presentation</vt:lpstr>
      <vt:lpstr>PowerPoint Presentation</vt:lpstr>
      <vt:lpstr>Why Is Being Simple Important? </vt:lpstr>
      <vt:lpstr>PowerPoint Presentation</vt:lpstr>
      <vt:lpstr>PowerPoint Presentation</vt:lpstr>
      <vt:lpstr>PowerPoint Presentation</vt:lpstr>
      <vt:lpstr>PowerPoint Presentation</vt:lpstr>
      <vt:lpstr>The Value Of Simplicity In Life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Surprising Benefits Of Simplicity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Microsoft Office User</cp:lastModifiedBy>
  <cp:revision>100</cp:revision>
  <dcterms:created xsi:type="dcterms:W3CDTF">2018-10-15T07:11:14Z</dcterms:created>
  <dcterms:modified xsi:type="dcterms:W3CDTF">2022-04-20T08:54:59Z</dcterms:modified>
</cp:coreProperties>
</file>